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1"/>
  </p:handoutMasterIdLst>
  <p:sldIdLst>
    <p:sldId id="293" r:id="rId2"/>
    <p:sldId id="309" r:id="rId3"/>
    <p:sldId id="343" r:id="rId4"/>
    <p:sldId id="344" r:id="rId5"/>
    <p:sldId id="345" r:id="rId6"/>
    <p:sldId id="346" r:id="rId7"/>
    <p:sldId id="308" r:id="rId8"/>
    <p:sldId id="310" r:id="rId9"/>
    <p:sldId id="259" r:id="rId10"/>
    <p:sldId id="311" r:id="rId11"/>
    <p:sldId id="313" r:id="rId12"/>
    <p:sldId id="315" r:id="rId13"/>
    <p:sldId id="314" r:id="rId14"/>
    <p:sldId id="317" r:id="rId15"/>
    <p:sldId id="316" r:id="rId16"/>
    <p:sldId id="321" r:id="rId17"/>
    <p:sldId id="320" r:id="rId18"/>
    <p:sldId id="319" r:id="rId19"/>
    <p:sldId id="322" r:id="rId20"/>
    <p:sldId id="323" r:id="rId21"/>
    <p:sldId id="324" r:id="rId22"/>
    <p:sldId id="325" r:id="rId23"/>
    <p:sldId id="326" r:id="rId24"/>
    <p:sldId id="331" r:id="rId25"/>
    <p:sldId id="327" r:id="rId26"/>
    <p:sldId id="328" r:id="rId27"/>
    <p:sldId id="329" r:id="rId28"/>
    <p:sldId id="330" r:id="rId29"/>
    <p:sldId id="332" r:id="rId30"/>
    <p:sldId id="338" r:id="rId31"/>
    <p:sldId id="337" r:id="rId32"/>
    <p:sldId id="302" r:id="rId33"/>
    <p:sldId id="303" r:id="rId34"/>
    <p:sldId id="268" r:id="rId35"/>
    <p:sldId id="270" r:id="rId36"/>
    <p:sldId id="274" r:id="rId37"/>
    <p:sldId id="351" r:id="rId38"/>
    <p:sldId id="348" r:id="rId39"/>
    <p:sldId id="269" r:id="rId40"/>
    <p:sldId id="349" r:id="rId41"/>
    <p:sldId id="350" r:id="rId42"/>
    <p:sldId id="352" r:id="rId43"/>
    <p:sldId id="353" r:id="rId44"/>
    <p:sldId id="339" r:id="rId45"/>
    <p:sldId id="341" r:id="rId46"/>
    <p:sldId id="267" r:id="rId47"/>
    <p:sldId id="340" r:id="rId48"/>
    <p:sldId id="292" r:id="rId49"/>
    <p:sldId id="347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76" autoAdjust="0"/>
  </p:normalViewPr>
  <p:slideViewPr>
    <p:cSldViewPr>
      <p:cViewPr varScale="1">
        <p:scale>
          <a:sx n="92" d="100"/>
          <a:sy n="92" d="100"/>
        </p:scale>
        <p:origin x="-13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6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E2137E-138E-4F48-8AC3-39081821450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77A230B-E31B-4CD0-B1F7-145CB60A45E3}">
      <dgm:prSet phldrT="[Texto]"/>
      <dgm:spPr/>
      <dgm:t>
        <a:bodyPr/>
        <a:lstStyle/>
        <a:p>
          <a:r>
            <a:rPr lang="pt-BR" dirty="0"/>
            <a:t>Proponente</a:t>
          </a:r>
        </a:p>
      </dgm:t>
    </dgm:pt>
    <dgm:pt modelId="{659C6F3B-1864-48D1-A9F3-0E22011D06A0}" type="parTrans" cxnId="{8184B93A-3177-4E88-90DA-854BC01D70C6}">
      <dgm:prSet/>
      <dgm:spPr/>
      <dgm:t>
        <a:bodyPr/>
        <a:lstStyle/>
        <a:p>
          <a:endParaRPr lang="pt-BR"/>
        </a:p>
      </dgm:t>
    </dgm:pt>
    <dgm:pt modelId="{D055FB94-6F38-4975-84CA-2D0BB036658D}" type="sibTrans" cxnId="{8184B93A-3177-4E88-90DA-854BC01D70C6}">
      <dgm:prSet/>
      <dgm:spPr/>
      <dgm:t>
        <a:bodyPr/>
        <a:lstStyle/>
        <a:p>
          <a:endParaRPr lang="pt-BR"/>
        </a:p>
      </dgm:t>
    </dgm:pt>
    <dgm:pt modelId="{90B1B39F-5FC1-4CD1-BE2A-003A3DD778C4}">
      <dgm:prSet phldrT="[Texto]"/>
      <dgm:spPr/>
      <dgm:t>
        <a:bodyPr/>
        <a:lstStyle/>
        <a:p>
          <a:r>
            <a:rPr lang="pt-BR" dirty="0"/>
            <a:t>Presidente CAEX</a:t>
          </a:r>
        </a:p>
      </dgm:t>
    </dgm:pt>
    <dgm:pt modelId="{C6965F0F-D84F-4646-BAD0-63F39599156C}" type="parTrans" cxnId="{943A3E8B-E30B-43A0-B6EE-7F9C75ECD9E2}">
      <dgm:prSet/>
      <dgm:spPr/>
      <dgm:t>
        <a:bodyPr/>
        <a:lstStyle/>
        <a:p>
          <a:endParaRPr lang="pt-BR"/>
        </a:p>
      </dgm:t>
    </dgm:pt>
    <dgm:pt modelId="{7CEB09BC-AE0E-4CF2-85E8-4A434CA25177}" type="sibTrans" cxnId="{943A3E8B-E30B-43A0-B6EE-7F9C75ECD9E2}">
      <dgm:prSet/>
      <dgm:spPr/>
      <dgm:t>
        <a:bodyPr/>
        <a:lstStyle/>
        <a:p>
          <a:endParaRPr lang="pt-BR"/>
        </a:p>
      </dgm:t>
    </dgm:pt>
    <dgm:pt modelId="{C04646B6-7186-4A12-831F-466E273450C5}">
      <dgm:prSet phldrT="[Texto]"/>
      <dgm:spPr/>
      <dgm:t>
        <a:bodyPr/>
        <a:lstStyle/>
        <a:p>
          <a:r>
            <a:rPr lang="pt-BR" dirty="0"/>
            <a:t>Diretor U.A. / órgão</a:t>
          </a:r>
        </a:p>
      </dgm:t>
    </dgm:pt>
    <dgm:pt modelId="{830E0B92-0F78-49FD-9537-595B479DA84B}" type="parTrans" cxnId="{59D8B456-EDD0-431A-9ECA-07B5DE28C720}">
      <dgm:prSet/>
      <dgm:spPr/>
      <dgm:t>
        <a:bodyPr/>
        <a:lstStyle/>
        <a:p>
          <a:endParaRPr lang="pt-BR"/>
        </a:p>
      </dgm:t>
    </dgm:pt>
    <dgm:pt modelId="{7B6CA2DF-6486-4F44-BC88-A23FB178C0FF}" type="sibTrans" cxnId="{59D8B456-EDD0-431A-9ECA-07B5DE28C720}">
      <dgm:prSet/>
      <dgm:spPr/>
      <dgm:t>
        <a:bodyPr/>
        <a:lstStyle/>
        <a:p>
          <a:endParaRPr lang="pt-BR"/>
        </a:p>
      </dgm:t>
    </dgm:pt>
    <dgm:pt modelId="{3671C1C0-6489-4FC3-A90D-E60CDE61311E}" type="pres">
      <dgm:prSet presAssocID="{08E2137E-138E-4F48-8AC3-39081821450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C0809E0B-16CF-403A-B2F9-64FA6CB135A9}" type="pres">
      <dgm:prSet presAssocID="{777A230B-E31B-4CD0-B1F7-145CB60A45E3}" presName="Accent1" presStyleCnt="0"/>
      <dgm:spPr/>
    </dgm:pt>
    <dgm:pt modelId="{2860B1B9-A9FE-4265-9B26-1FE028F61B34}" type="pres">
      <dgm:prSet presAssocID="{777A230B-E31B-4CD0-B1F7-145CB60A45E3}" presName="Accent" presStyleLbl="node1" presStyleIdx="0" presStyleCnt="3"/>
      <dgm:spPr/>
    </dgm:pt>
    <dgm:pt modelId="{20205139-38BA-43A0-AAF6-22CD778A6BB5}" type="pres">
      <dgm:prSet presAssocID="{777A230B-E31B-4CD0-B1F7-145CB60A45E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86975E-E5CE-4600-A79D-E7B28A40E6C6}" type="pres">
      <dgm:prSet presAssocID="{90B1B39F-5FC1-4CD1-BE2A-003A3DD778C4}" presName="Accent2" presStyleCnt="0"/>
      <dgm:spPr/>
    </dgm:pt>
    <dgm:pt modelId="{59C58471-1741-4D0B-930E-4D4DD5F6DAC8}" type="pres">
      <dgm:prSet presAssocID="{90B1B39F-5FC1-4CD1-BE2A-003A3DD778C4}" presName="Accent" presStyleLbl="node1" presStyleIdx="1" presStyleCnt="3"/>
      <dgm:spPr/>
    </dgm:pt>
    <dgm:pt modelId="{F176B745-1528-46A4-A0F3-9C6CD7FD9B65}" type="pres">
      <dgm:prSet presAssocID="{90B1B39F-5FC1-4CD1-BE2A-003A3DD778C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643A65-B77D-4466-8C86-FC2577CFFFE0}" type="pres">
      <dgm:prSet presAssocID="{C04646B6-7186-4A12-831F-466E273450C5}" presName="Accent3" presStyleCnt="0"/>
      <dgm:spPr/>
    </dgm:pt>
    <dgm:pt modelId="{1BFF1FEB-12A3-41DE-A3E9-19BFABB42314}" type="pres">
      <dgm:prSet presAssocID="{C04646B6-7186-4A12-831F-466E273450C5}" presName="Accent" presStyleLbl="node1" presStyleIdx="2" presStyleCnt="3"/>
      <dgm:spPr/>
    </dgm:pt>
    <dgm:pt modelId="{D446573A-68C2-4113-9125-E4937DD70D11}" type="pres">
      <dgm:prSet presAssocID="{C04646B6-7186-4A12-831F-466E273450C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184B93A-3177-4E88-90DA-854BC01D70C6}" srcId="{08E2137E-138E-4F48-8AC3-390818214505}" destId="{777A230B-E31B-4CD0-B1F7-145CB60A45E3}" srcOrd="0" destOrd="0" parTransId="{659C6F3B-1864-48D1-A9F3-0E22011D06A0}" sibTransId="{D055FB94-6F38-4975-84CA-2D0BB036658D}"/>
    <dgm:cxn modelId="{E5EA26F4-2BCA-4049-8CD8-A08902F3DF9C}" type="presOf" srcId="{08E2137E-138E-4F48-8AC3-390818214505}" destId="{3671C1C0-6489-4FC3-A90D-E60CDE61311E}" srcOrd="0" destOrd="0" presId="urn:microsoft.com/office/officeart/2009/layout/CircleArrowProcess"/>
    <dgm:cxn modelId="{59D8B456-EDD0-431A-9ECA-07B5DE28C720}" srcId="{08E2137E-138E-4F48-8AC3-390818214505}" destId="{C04646B6-7186-4A12-831F-466E273450C5}" srcOrd="2" destOrd="0" parTransId="{830E0B92-0F78-49FD-9537-595B479DA84B}" sibTransId="{7B6CA2DF-6486-4F44-BC88-A23FB178C0FF}"/>
    <dgm:cxn modelId="{943A3E8B-E30B-43A0-B6EE-7F9C75ECD9E2}" srcId="{08E2137E-138E-4F48-8AC3-390818214505}" destId="{90B1B39F-5FC1-4CD1-BE2A-003A3DD778C4}" srcOrd="1" destOrd="0" parTransId="{C6965F0F-D84F-4646-BAD0-63F39599156C}" sibTransId="{7CEB09BC-AE0E-4CF2-85E8-4A434CA25177}"/>
    <dgm:cxn modelId="{8ABAA99F-22C6-406A-9167-92CFB3FBE1D8}" type="presOf" srcId="{C04646B6-7186-4A12-831F-466E273450C5}" destId="{D446573A-68C2-4113-9125-E4937DD70D11}" srcOrd="0" destOrd="0" presId="urn:microsoft.com/office/officeart/2009/layout/CircleArrowProcess"/>
    <dgm:cxn modelId="{7ECCAAD4-6E50-4F3F-BD4C-1B125A6BA0EF}" type="presOf" srcId="{777A230B-E31B-4CD0-B1F7-145CB60A45E3}" destId="{20205139-38BA-43A0-AAF6-22CD778A6BB5}" srcOrd="0" destOrd="0" presId="urn:microsoft.com/office/officeart/2009/layout/CircleArrowProcess"/>
    <dgm:cxn modelId="{EBB2D7CC-FF58-4EB8-BE5B-4757C050D66E}" type="presOf" srcId="{90B1B39F-5FC1-4CD1-BE2A-003A3DD778C4}" destId="{F176B745-1528-46A4-A0F3-9C6CD7FD9B65}" srcOrd="0" destOrd="0" presId="urn:microsoft.com/office/officeart/2009/layout/CircleArrowProcess"/>
    <dgm:cxn modelId="{7432C078-4A84-4F1C-8610-3992C421AB27}" type="presParOf" srcId="{3671C1C0-6489-4FC3-A90D-E60CDE61311E}" destId="{C0809E0B-16CF-403A-B2F9-64FA6CB135A9}" srcOrd="0" destOrd="0" presId="urn:microsoft.com/office/officeart/2009/layout/CircleArrowProcess"/>
    <dgm:cxn modelId="{F993C853-8C5C-476E-B52C-42E5783298C1}" type="presParOf" srcId="{C0809E0B-16CF-403A-B2F9-64FA6CB135A9}" destId="{2860B1B9-A9FE-4265-9B26-1FE028F61B34}" srcOrd="0" destOrd="0" presId="urn:microsoft.com/office/officeart/2009/layout/CircleArrowProcess"/>
    <dgm:cxn modelId="{D945178B-8610-4929-BAAC-4FFC4B2D811B}" type="presParOf" srcId="{3671C1C0-6489-4FC3-A90D-E60CDE61311E}" destId="{20205139-38BA-43A0-AAF6-22CD778A6BB5}" srcOrd="1" destOrd="0" presId="urn:microsoft.com/office/officeart/2009/layout/CircleArrowProcess"/>
    <dgm:cxn modelId="{6445BDAF-370A-4C81-A70C-32E8C692405A}" type="presParOf" srcId="{3671C1C0-6489-4FC3-A90D-E60CDE61311E}" destId="{AE86975E-E5CE-4600-A79D-E7B28A40E6C6}" srcOrd="2" destOrd="0" presId="urn:microsoft.com/office/officeart/2009/layout/CircleArrowProcess"/>
    <dgm:cxn modelId="{408C6851-D7F1-46E4-9291-926AFA042262}" type="presParOf" srcId="{AE86975E-E5CE-4600-A79D-E7B28A40E6C6}" destId="{59C58471-1741-4D0B-930E-4D4DD5F6DAC8}" srcOrd="0" destOrd="0" presId="urn:microsoft.com/office/officeart/2009/layout/CircleArrowProcess"/>
    <dgm:cxn modelId="{C8A13677-9ACC-467D-8784-21BC797BAC92}" type="presParOf" srcId="{3671C1C0-6489-4FC3-A90D-E60CDE61311E}" destId="{F176B745-1528-46A4-A0F3-9C6CD7FD9B65}" srcOrd="3" destOrd="0" presId="urn:microsoft.com/office/officeart/2009/layout/CircleArrowProcess"/>
    <dgm:cxn modelId="{01C27F3A-8B33-41C7-BFD8-EAF1D168B647}" type="presParOf" srcId="{3671C1C0-6489-4FC3-A90D-E60CDE61311E}" destId="{A1643A65-B77D-4466-8C86-FC2577CFFFE0}" srcOrd="4" destOrd="0" presId="urn:microsoft.com/office/officeart/2009/layout/CircleArrowProcess"/>
    <dgm:cxn modelId="{B3D16533-F089-42E9-A279-4B844A4C25C1}" type="presParOf" srcId="{A1643A65-B77D-4466-8C86-FC2577CFFFE0}" destId="{1BFF1FEB-12A3-41DE-A3E9-19BFABB42314}" srcOrd="0" destOrd="0" presId="urn:microsoft.com/office/officeart/2009/layout/CircleArrowProcess"/>
    <dgm:cxn modelId="{5BFD52A4-20E7-4F0B-9A21-E5303F849897}" type="presParOf" srcId="{3671C1C0-6489-4FC3-A90D-E60CDE61311E}" destId="{D446573A-68C2-4113-9125-E4937DD70D1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0B1B9-A9FE-4265-9B26-1FE028F61B34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05139-38BA-43A0-AAF6-22CD778A6BB5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Proponente</a:t>
          </a:r>
        </a:p>
      </dsp:txBody>
      <dsp:txXfrm>
        <a:off x="2773960" y="706323"/>
        <a:ext cx="1086973" cy="543356"/>
      </dsp:txXfrm>
    </dsp:sp>
    <dsp:sp modelId="{59C58471-1741-4D0B-930E-4D4DD5F6DAC8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6B745-1528-46A4-A0F3-9C6CD7FD9B65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Presidente CAEX</a:t>
          </a:r>
        </a:p>
      </dsp:txBody>
      <dsp:txXfrm>
        <a:off x="2232861" y="1836927"/>
        <a:ext cx="1086973" cy="543356"/>
      </dsp:txXfrm>
    </dsp:sp>
    <dsp:sp modelId="{1BFF1FEB-12A3-41DE-A3E9-19BFABB42314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46573A-68C2-4113-9125-E4937DD70D11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Diretor U.A. / órgão</a:t>
          </a:r>
        </a:p>
      </dsp:txBody>
      <dsp:txXfrm>
        <a:off x="2776532" y="2969158"/>
        <a:ext cx="1086973" cy="54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EFEED-FA7C-4F4E-8EF1-CAAB4C15C116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CFCE-521C-4C2E-8D76-6AA72496AD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859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95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96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52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893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23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43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92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450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5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83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61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EB74-23DD-4361-96A3-6A31D3801913}" type="datetimeFigureOut">
              <a:rPr lang="pt-BR" smtClean="0"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FDDE-0CE3-4A49-8F21-DD2A347DF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87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ec.ufg.br/index.php?option=com_content&amp;view=article&amp;id=521:galeria-cine-ufg-revisada&amp;catid=35:cultura&amp;Itemid=56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0" y="1124744"/>
            <a:ext cx="7255612" cy="226105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088070" y="4077072"/>
            <a:ext cx="7202779" cy="13234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Programa de Formação para a Docência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03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77838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77838" y="943000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rgbClr val="010000"/>
                </a:solidFill>
                <a:latin typeface="+mn-lt"/>
              </a:rPr>
              <a:t>POLÍTICA NACIONAL DE EXTENSÃO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772816"/>
            <a:ext cx="8839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b="1" dirty="0">
                <a:solidFill>
                  <a:srgbClr val="30229A"/>
                </a:solidFill>
              </a:rPr>
              <a:t>Conceito de Extensão Universitária</a:t>
            </a:r>
          </a:p>
          <a:p>
            <a:pPr marL="0" indent="0">
              <a:buNone/>
            </a:pPr>
            <a:endParaRPr lang="pt-BR" altLang="pt-BR" b="1" dirty="0">
              <a:solidFill>
                <a:srgbClr val="30229A"/>
              </a:solidFill>
            </a:endParaRPr>
          </a:p>
          <a:p>
            <a:pPr marL="0" indent="0" algn="ctr">
              <a:buNone/>
            </a:pPr>
            <a:r>
              <a:rPr lang="pt-BR" altLang="pt-BR" b="1" dirty="0"/>
              <a:t>“A Extensão Universitária é o processo educativo, cultural e científico que articula o Ensino e a Pesquisa de forma indissociável e viabiliza a relação transformadora entre a Universidade e a Sociedade”</a:t>
            </a:r>
          </a:p>
        </p:txBody>
      </p:sp>
    </p:spTree>
    <p:extLst>
      <p:ext uri="{BB962C8B-B14F-4D97-AF65-F5344CB8AC3E}">
        <p14:creationId xmlns:p14="http://schemas.microsoft.com/office/powerpoint/2010/main" val="11824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77838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99744" y="2060848"/>
            <a:ext cx="8666162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b="1" dirty="0">
                <a:solidFill>
                  <a:srgbClr val="30229A"/>
                </a:solidFill>
              </a:rPr>
              <a:t>Diretrizes para a Extensão Universitária</a:t>
            </a:r>
            <a:endParaRPr lang="pt-BR" altLang="pt-BR" b="1" dirty="0"/>
          </a:p>
          <a:p>
            <a:pPr>
              <a:buFont typeface="Wingdings" pitchFamily="2" charset="2"/>
              <a:buChar char="Ü"/>
            </a:pPr>
            <a:r>
              <a:rPr lang="pt-BR" altLang="pt-BR" b="1" dirty="0"/>
              <a:t> Impacto e transformação</a:t>
            </a:r>
          </a:p>
          <a:p>
            <a:pPr>
              <a:buFont typeface="Wingdings" pitchFamily="2" charset="2"/>
              <a:buChar char="Ü"/>
            </a:pPr>
            <a:r>
              <a:rPr lang="pt-BR" altLang="pt-BR" b="1" dirty="0"/>
              <a:t> Interação dialógica</a:t>
            </a:r>
          </a:p>
          <a:p>
            <a:pPr>
              <a:buFont typeface="Wingdings" pitchFamily="2" charset="2"/>
              <a:buChar char="Ü"/>
            </a:pPr>
            <a:r>
              <a:rPr lang="pt-BR" altLang="pt-BR" b="1" dirty="0"/>
              <a:t> Interdisciplinaridade</a:t>
            </a:r>
          </a:p>
          <a:p>
            <a:pPr>
              <a:buFont typeface="Wingdings" pitchFamily="2" charset="2"/>
              <a:buChar char="Ü"/>
            </a:pPr>
            <a:r>
              <a:rPr lang="pt-BR" altLang="pt-BR" b="1" dirty="0"/>
              <a:t> </a:t>
            </a:r>
            <a:r>
              <a:rPr lang="pt-BR" altLang="pt-BR" b="1" dirty="0" err="1"/>
              <a:t>Indissociabilidade</a:t>
            </a:r>
            <a:r>
              <a:rPr lang="pt-BR" altLang="pt-BR" b="1" dirty="0"/>
              <a:t> (ensino/pesquisa/extensão)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77838" y="943000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rgbClr val="010000"/>
                </a:solidFill>
                <a:latin typeface="+mn-lt"/>
              </a:rPr>
              <a:t>POLÍTICA NACIONAL DE EXTENSÃO</a:t>
            </a:r>
          </a:p>
        </p:txBody>
      </p:sp>
    </p:spTree>
    <p:extLst>
      <p:ext uri="{BB962C8B-B14F-4D97-AF65-F5344CB8AC3E}">
        <p14:creationId xmlns:p14="http://schemas.microsoft.com/office/powerpoint/2010/main" val="40839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69082" y="132132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22514" y="1600200"/>
            <a:ext cx="8534400" cy="31249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pt-BR" altLang="pt-BR" b="1" dirty="0"/>
              <a:t> </a:t>
            </a:r>
            <a:r>
              <a:rPr lang="pt-BR" altLang="pt-BR" sz="3500" b="1" dirty="0"/>
              <a:t>Impacto e transformação</a:t>
            </a:r>
          </a:p>
          <a:p>
            <a:pPr marL="0" indent="0">
              <a:spcBef>
                <a:spcPts val="0"/>
              </a:spcBef>
              <a:buNone/>
            </a:pPr>
            <a:endParaRPr lang="pt-BR" altLang="pt-BR" b="1" dirty="0">
              <a:solidFill>
                <a:srgbClr val="0070C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altLang="pt-BR" sz="3000" b="1" dirty="0"/>
              <a:t>Estabelecimento de uma </a:t>
            </a:r>
            <a:r>
              <a:rPr lang="pt-BR" altLang="pt-BR" sz="3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relação entre a Universidade e outros setores da Sociedade</a:t>
            </a:r>
            <a:r>
              <a:rPr lang="pt-BR" altLang="pt-BR" sz="3000" b="1" dirty="0"/>
              <a:t>, com vistas a uma </a:t>
            </a:r>
            <a:r>
              <a:rPr lang="pt-BR" altLang="pt-BR" sz="3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atuação transformadora</a:t>
            </a:r>
            <a:r>
              <a:rPr lang="pt-BR" altLang="pt-BR" sz="3000" b="1" dirty="0"/>
              <a:t>, voltada para os interesses e necessidades da maioria da população e implementadora de </a:t>
            </a:r>
            <a:r>
              <a:rPr lang="pt-BR" altLang="pt-BR" sz="3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desenvolvimento regional e de políticas </a:t>
            </a:r>
            <a:r>
              <a:rPr lang="pt-BR" altLang="pt-BR" sz="3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públicas</a:t>
            </a:r>
            <a:r>
              <a:rPr lang="pt-BR" altLang="pt-BR" sz="3000" b="1" dirty="0" smtClean="0">
                <a:solidFill>
                  <a:srgbClr val="0070C0"/>
                </a:solidFill>
              </a:rPr>
              <a:t> </a:t>
            </a:r>
            <a:endParaRPr lang="pt-BR" altLang="pt-BR" sz="3000" b="1" dirty="0">
              <a:solidFill>
                <a:srgbClr val="0070C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82935" y="617814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rgbClr val="010000"/>
                </a:solidFill>
                <a:latin typeface="+mn-lt"/>
              </a:rPr>
              <a:t>POLÍTICA NACIONAL DE EXTENSÃO</a:t>
            </a:r>
          </a:p>
        </p:txBody>
      </p:sp>
    </p:spTree>
    <p:extLst>
      <p:ext uri="{BB962C8B-B14F-4D97-AF65-F5344CB8AC3E}">
        <p14:creationId xmlns:p14="http://schemas.microsoft.com/office/powerpoint/2010/main" val="41697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77838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477838" y="1844824"/>
            <a:ext cx="812661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altLang="pt-BR" sz="3200" b="1" dirty="0"/>
              <a:t> Interação Dialógica</a:t>
            </a:r>
          </a:p>
          <a:p>
            <a:endParaRPr lang="pt-BR" altLang="pt-BR" sz="3200" b="1" dirty="0">
              <a:solidFill>
                <a:srgbClr val="0070C0"/>
              </a:solidFill>
            </a:endParaRPr>
          </a:p>
          <a:p>
            <a:pPr algn="just"/>
            <a:r>
              <a:rPr lang="pt-BR" altLang="pt-BR" sz="2800" b="1" dirty="0"/>
              <a:t>Desenvolvimento de relações entre universidade e setores sociais marcadas pelo diálogo, pela </a:t>
            </a:r>
            <a:r>
              <a:rPr lang="pt-BR" altLang="pt-BR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ação de mão-dupla</a:t>
            </a:r>
            <a:r>
              <a:rPr lang="pt-BR" altLang="pt-BR" sz="2800" b="1" dirty="0"/>
              <a:t>, de troca de saberes, de superação do discurso da hegemonia </a:t>
            </a:r>
            <a:r>
              <a:rPr lang="pt-BR" altLang="pt-BR" sz="2800" b="1" dirty="0" smtClean="0"/>
              <a:t>acadêmica</a:t>
            </a:r>
            <a:endParaRPr lang="pt-BR" altLang="pt-BR" sz="2800" b="1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82935" y="943000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rgbClr val="010000"/>
                </a:solidFill>
                <a:latin typeface="+mn-lt"/>
              </a:rPr>
              <a:t>POLÍTICA NACIONAL DE EXTENSÃO</a:t>
            </a:r>
          </a:p>
        </p:txBody>
      </p:sp>
    </p:spTree>
    <p:extLst>
      <p:ext uri="{BB962C8B-B14F-4D97-AF65-F5344CB8AC3E}">
        <p14:creationId xmlns:p14="http://schemas.microsoft.com/office/powerpoint/2010/main" val="34611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77838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77838" y="836390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rgbClr val="010000"/>
                </a:solidFill>
                <a:latin typeface="+mn-lt"/>
              </a:rPr>
              <a:t>POLÍTICA NACIONAL DE EXTENSÃO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3840" y="2132856"/>
            <a:ext cx="80685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</a:t>
            </a:r>
            <a:r>
              <a:rPr lang="pt-BR" altLang="pt-BR" sz="3200" b="1" dirty="0"/>
              <a:t>Interdisciplinaridade</a:t>
            </a:r>
          </a:p>
          <a:p>
            <a:endParaRPr lang="pt-BR" altLang="pt-BR" sz="2400" b="1" dirty="0">
              <a:solidFill>
                <a:srgbClr val="30229A"/>
              </a:solidFill>
            </a:endParaRPr>
          </a:p>
          <a:p>
            <a:pPr algn="just"/>
            <a:r>
              <a:rPr lang="pt-BR" altLang="pt-BR" sz="2800" b="1" dirty="0"/>
              <a:t>Caracterizada pela </a:t>
            </a:r>
            <a:r>
              <a:rPr lang="pt-BR" altLang="pt-BR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interação de modelos e conceitos complementares, de material analítico e de metodologias</a:t>
            </a:r>
            <a:r>
              <a:rPr lang="pt-BR" altLang="pt-BR" sz="2800" b="1" dirty="0"/>
              <a:t>, buscando consistência teórica e operacional que estruture o trabalho dos atores do processo social e que conduza à </a:t>
            </a:r>
            <a:r>
              <a:rPr lang="pt-BR" altLang="pt-BR" sz="2800" b="1" dirty="0" err="1"/>
              <a:t>interinstitucionalidade</a:t>
            </a:r>
            <a:r>
              <a:rPr lang="pt-BR" altLang="pt-BR" sz="2800" b="1" dirty="0"/>
              <a:t>, construída na interação e inter-relação de organizações, profissionais e </a:t>
            </a:r>
            <a:r>
              <a:rPr lang="pt-BR" altLang="pt-BR" sz="2800" b="1" dirty="0" smtClean="0"/>
              <a:t>pessoas</a:t>
            </a:r>
            <a:endParaRPr lang="pt-BR" alt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06913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80475" y="1281234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5948" y="617563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rgbClr val="010000"/>
                </a:solidFill>
                <a:latin typeface="+mn-lt"/>
              </a:rPr>
              <a:t>POLÍTICA NACIONAL DE EXTENSÃO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3528" y="1944906"/>
            <a:ext cx="835314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</a:t>
            </a:r>
            <a:r>
              <a:rPr lang="pt-BR" altLang="pt-BR" sz="3200" b="1" dirty="0" err="1">
                <a:solidFill>
                  <a:srgbClr val="002060"/>
                </a:solidFill>
              </a:rPr>
              <a:t>Indissociabilidade</a:t>
            </a:r>
            <a:endParaRPr lang="pt-BR" altLang="pt-BR" sz="3200" b="1" dirty="0">
              <a:solidFill>
                <a:srgbClr val="002060"/>
              </a:solidFill>
            </a:endParaRPr>
          </a:p>
          <a:p>
            <a:endParaRPr lang="pt-BR" altLang="pt-BR" b="1" dirty="0">
              <a:solidFill>
                <a:srgbClr val="0070C0"/>
              </a:solidFill>
            </a:endParaRPr>
          </a:p>
          <a:p>
            <a:pPr algn="just"/>
            <a:r>
              <a:rPr lang="pt-BR" altLang="pt-BR" sz="2800" b="1" dirty="0"/>
              <a:t>Reafirmando a Extensão como processo acadêmico – em que toda ação de extensão deverá estar vinculada ao </a:t>
            </a:r>
            <a:r>
              <a:rPr lang="pt-BR" altLang="pt-BR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de formação de pessoas e de geração de </a:t>
            </a:r>
            <a:r>
              <a:rPr lang="pt-BR" altLang="pt-BR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</a:t>
            </a:r>
            <a:r>
              <a:rPr lang="pt-BR" altLang="pt-BR" sz="2800" b="1" dirty="0" smtClean="0">
                <a:solidFill>
                  <a:srgbClr val="0070C0"/>
                </a:solidFill>
              </a:rPr>
              <a:t>o. </a:t>
            </a:r>
            <a:r>
              <a:rPr lang="pt-BR" altLang="pt-BR" sz="2800" b="1" dirty="0" smtClean="0"/>
              <a:t>Na </a:t>
            </a:r>
            <a:r>
              <a:rPr lang="pt-BR" altLang="pt-BR" sz="2800" b="1" dirty="0"/>
              <a:t>aplicação dessa diretriz </a:t>
            </a:r>
            <a:r>
              <a:rPr lang="pt-BR" altLang="pt-BR" sz="2800" b="1" dirty="0" smtClean="0"/>
              <a:t>o </a:t>
            </a:r>
            <a:r>
              <a:rPr lang="pt-BR" altLang="pt-BR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reconhecimento </a:t>
            </a:r>
            <a:r>
              <a:rPr lang="pt-BR" altLang="pt-BR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ações de extensão no processo curricular, com atribuição de créditos </a:t>
            </a:r>
            <a:r>
              <a:rPr lang="pt-BR" altLang="pt-BR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acadêmicos</a:t>
            </a:r>
            <a:endParaRPr lang="pt-BR" sz="28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9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69082" y="1412776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77838" y="836390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rgbClr val="010000"/>
                </a:solidFill>
                <a:latin typeface="+mn-lt"/>
              </a:rPr>
              <a:t>POLÍTICA NACIONAL DE EXTENSÃO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683568" y="1916832"/>
            <a:ext cx="777686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30229A"/>
                </a:solidFill>
              </a:rPr>
              <a:t>Institucionalização da Extensão Universitária</a:t>
            </a:r>
          </a:p>
          <a:p>
            <a:pPr algn="just"/>
            <a:endParaRPr lang="pt-BR" altLang="pt-BR" sz="2400" b="1" dirty="0">
              <a:solidFill>
                <a:srgbClr val="30229A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400" dirty="0"/>
              <a:t> </a:t>
            </a:r>
            <a:r>
              <a:rPr lang="pt-BR" altLang="pt-BR" sz="2400" b="1" dirty="0"/>
              <a:t>Política de Extensão – (conceito, diretrizes,  finalidades)</a:t>
            </a:r>
          </a:p>
          <a:p>
            <a:pPr algn="just"/>
            <a:endParaRPr lang="pt-BR" altLang="pt-BR" sz="2400" b="1" dirty="0"/>
          </a:p>
          <a:p>
            <a:pPr algn="just">
              <a:buFont typeface="Wingdings" pitchFamily="2" charset="2"/>
              <a:buChar char="Ü"/>
            </a:pPr>
            <a:r>
              <a:rPr lang="pt-BR" altLang="pt-BR" sz="2400" b="1" dirty="0"/>
              <a:t> Definida em instâncias institucionais de deliberação    superior (CONSUNI – CEPEC – CÂMARA SUPERIOR DE EXTENSÃO E CULTURA)</a:t>
            </a:r>
          </a:p>
          <a:p>
            <a:pPr algn="just"/>
            <a:endParaRPr lang="pt-BR" altLang="pt-BR" sz="2400" b="1" dirty="0"/>
          </a:p>
          <a:p>
            <a:pPr algn="just">
              <a:buFont typeface="Wingdings" pitchFamily="2" charset="2"/>
              <a:buChar char="Ü"/>
            </a:pPr>
            <a:r>
              <a:rPr lang="pt-BR" altLang="pt-BR" sz="2400" b="1" dirty="0"/>
              <a:t> Normalizada em instrumentos legais (Estatuto, Regimento Geral, PDI, Resoluções, Portarias, Editais)</a:t>
            </a:r>
          </a:p>
        </p:txBody>
      </p:sp>
    </p:spTree>
    <p:extLst>
      <p:ext uri="{BB962C8B-B14F-4D97-AF65-F5344CB8AC3E}">
        <p14:creationId xmlns:p14="http://schemas.microsoft.com/office/powerpoint/2010/main" val="35018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69082" y="1152129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74179" y="474390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solidFill>
                  <a:srgbClr val="010000"/>
                </a:solidFill>
                <a:latin typeface="+mn-lt"/>
              </a:rPr>
              <a:t>POLÍTICA NACIONAL DE EXTENSÃO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3284C7BD-CC64-4A63-A2A1-F4320A7313C6}"/>
              </a:ext>
            </a:extLst>
          </p:cNvPr>
          <p:cNvSpPr/>
          <p:nvPr/>
        </p:nvSpPr>
        <p:spPr>
          <a:xfrm>
            <a:off x="581786" y="1340768"/>
            <a:ext cx="748883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30229A"/>
                </a:solidFill>
              </a:rPr>
              <a:t>Institucionalização da Extensão Universitária</a:t>
            </a:r>
          </a:p>
          <a:p>
            <a:pPr algn="just"/>
            <a:endParaRPr lang="pt-BR" altLang="pt-BR" sz="2400" b="1" dirty="0">
              <a:solidFill>
                <a:srgbClr val="30229A"/>
              </a:solidFill>
            </a:endParaRPr>
          </a:p>
          <a:p>
            <a:r>
              <a:rPr lang="pt-BR" altLang="pt-BR" sz="2400" b="1" dirty="0"/>
              <a:t>Aspectos a serem normalizados:</a:t>
            </a:r>
          </a:p>
          <a:p>
            <a:endParaRPr lang="pt-BR" altLang="pt-BR" sz="2400" b="1" dirty="0"/>
          </a:p>
          <a:p>
            <a:pPr algn="just">
              <a:buFont typeface="Wingdings" pitchFamily="2" charset="2"/>
              <a:buChar char="Ü"/>
            </a:pPr>
            <a:r>
              <a:rPr lang="pt-BR" altLang="pt-BR" sz="2400" dirty="0"/>
              <a:t> </a:t>
            </a:r>
            <a:r>
              <a:rPr lang="pt-BR" altLang="pt-BR" sz="2400" dirty="0">
                <a:latin typeface="+mj-lt"/>
              </a:rPr>
              <a:t>Processo de aprovação das ações de extensão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dirty="0">
                <a:latin typeface="+mj-lt"/>
              </a:rPr>
              <a:t> Programas de bolsa para alunos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dirty="0">
                <a:latin typeface="+mj-lt"/>
              </a:rPr>
              <a:t> Formas de participação do aluno nas ações de extensão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dirty="0">
                <a:latin typeface="+mj-lt"/>
              </a:rPr>
              <a:t> Aproveitamento curricular do aluno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dirty="0">
                <a:latin typeface="+mj-lt"/>
              </a:rPr>
              <a:t> Valorização da participação do docente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dirty="0">
                <a:latin typeface="+mj-lt"/>
              </a:rPr>
              <a:t> Formas de participação da comunidade externa no processo decisório da extensão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dirty="0">
                <a:latin typeface="+mj-lt"/>
              </a:rPr>
              <a:t> Formas de participação de servidores técnico-administrativos</a:t>
            </a:r>
          </a:p>
        </p:txBody>
      </p:sp>
    </p:spTree>
    <p:extLst>
      <p:ext uri="{BB962C8B-B14F-4D97-AF65-F5344CB8AC3E}">
        <p14:creationId xmlns:p14="http://schemas.microsoft.com/office/powerpoint/2010/main" val="14264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69082" y="1412776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7B90BB5-0A44-4ADC-B44A-0707D88F9289}"/>
              </a:ext>
            </a:extLst>
          </p:cNvPr>
          <p:cNvSpPr/>
          <p:nvPr/>
        </p:nvSpPr>
        <p:spPr>
          <a:xfrm>
            <a:off x="477838" y="1859340"/>
            <a:ext cx="755054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70C0"/>
                </a:solidFill>
              </a:rPr>
              <a:t>Áreas do Conhecimento</a:t>
            </a:r>
          </a:p>
          <a:p>
            <a:pPr algn="ctr"/>
            <a:r>
              <a:rPr lang="pt-BR" altLang="pt-BR" sz="2800" b="1" dirty="0"/>
              <a:t>Definidas de acordo com critérios do CNPq</a:t>
            </a:r>
          </a:p>
          <a:p>
            <a:endParaRPr lang="pt-BR" altLang="pt-BR" sz="2400" b="1" dirty="0"/>
          </a:p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Ciências Exatas e da Terra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Ciências Biológicas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Engenharia/Tecnologia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Ciências da Saúde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Ciências Agrárias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Ciências Sociais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Ciências Humanas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400" b="1" dirty="0"/>
              <a:t> Linguística, Letras e Artes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04FCFA67-FFF7-40FC-B67B-7ACC04F7DA1A}"/>
              </a:ext>
            </a:extLst>
          </p:cNvPr>
          <p:cNvSpPr txBox="1">
            <a:spLocks noChangeArrowheads="1"/>
          </p:cNvSpPr>
          <p:nvPr/>
        </p:nvSpPr>
        <p:spPr>
          <a:xfrm>
            <a:off x="469082" y="726976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/>
              <a:t>ÁREAS E LINHAS </a:t>
            </a:r>
            <a:r>
              <a:rPr lang="pt-BR" altLang="pt-BR" sz="3200" b="1" dirty="0">
                <a:solidFill>
                  <a:srgbClr val="010000"/>
                </a:solidFill>
              </a:rPr>
              <a:t>DE EXTENSÃO</a:t>
            </a:r>
          </a:p>
        </p:txBody>
      </p:sp>
    </p:spTree>
    <p:extLst>
      <p:ext uri="{BB962C8B-B14F-4D97-AF65-F5344CB8AC3E}">
        <p14:creationId xmlns:p14="http://schemas.microsoft.com/office/powerpoint/2010/main" val="9828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69082" y="1412776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77838" y="836390"/>
            <a:ext cx="713462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/>
              <a:t>ÁREAS E LINHAS </a:t>
            </a:r>
            <a:r>
              <a:rPr lang="pt-BR" altLang="pt-BR" sz="3200" b="1" dirty="0">
                <a:solidFill>
                  <a:srgbClr val="010000"/>
                </a:solidFill>
              </a:rPr>
              <a:t>DE EXTENSÃO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317DD0A-65DE-433C-8854-33E06205A6EF}"/>
              </a:ext>
            </a:extLst>
          </p:cNvPr>
          <p:cNvSpPr/>
          <p:nvPr/>
        </p:nvSpPr>
        <p:spPr>
          <a:xfrm>
            <a:off x="683568" y="1844824"/>
            <a:ext cx="71303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ctr"/>
            <a:r>
              <a:rPr lang="pt-BR" altLang="pt-BR" sz="2800" b="1" dirty="0">
                <a:solidFill>
                  <a:srgbClr val="0070C0"/>
                </a:solidFill>
              </a:rPr>
              <a:t>Áreas Temáticas</a:t>
            </a:r>
          </a:p>
          <a:p>
            <a:pPr marL="609600" indent="-609600" algn="ctr"/>
            <a:r>
              <a:rPr lang="pt-BR" altLang="pt-BR" sz="2800" b="1" dirty="0"/>
              <a:t>Área temática principal (1)</a:t>
            </a:r>
          </a:p>
          <a:p>
            <a:pPr marL="609600" indent="-609600" algn="ctr"/>
            <a:r>
              <a:rPr lang="pt-BR" altLang="pt-BR" sz="2800" b="1" dirty="0"/>
              <a:t>Área temática secundária (2</a:t>
            </a:r>
            <a:r>
              <a:rPr lang="pt-BR" altLang="pt-BR" sz="2400" b="1" dirty="0"/>
              <a:t>)</a:t>
            </a:r>
          </a:p>
          <a:p>
            <a:pPr marL="609600" indent="-609600"/>
            <a:endParaRPr lang="pt-BR" altLang="pt-BR" sz="2400" b="1" dirty="0">
              <a:solidFill>
                <a:srgbClr val="30229A"/>
              </a:solidFill>
            </a:endParaRPr>
          </a:p>
          <a:p>
            <a:pPr marL="609600" indent="-609600">
              <a:buFont typeface="Wingdings" pitchFamily="2" charset="2"/>
              <a:buAutoNum type="arabicPeriod"/>
            </a:pPr>
            <a:r>
              <a:rPr lang="pt-BR" altLang="pt-BR" sz="2400" b="1" dirty="0"/>
              <a:t>Comunicação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pt-BR" altLang="pt-BR" sz="2400" b="1" dirty="0"/>
              <a:t>Cultura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pt-BR" altLang="pt-BR" sz="2400" b="1" dirty="0"/>
              <a:t>Direitos Humanos e Justiça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pt-BR" altLang="pt-BR" sz="2400" b="1" dirty="0"/>
              <a:t>Educação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pt-BR" altLang="pt-BR" sz="2400" b="1" dirty="0"/>
              <a:t>Meio Ambiente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pt-BR" altLang="pt-BR" sz="2400" b="1" dirty="0"/>
              <a:t>Saúde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pt-BR" altLang="pt-BR" sz="2400" b="1" dirty="0"/>
              <a:t>Tecnologia e Produção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pt-BR" altLang="pt-BR" sz="2400" b="1" dirty="0"/>
              <a:t>Trabalho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01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539552" y="126876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9521" y="574576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2800" b="1" dirty="0">
                <a:latin typeface="+mn-lt"/>
              </a:rPr>
              <a:t>EXTENSÃO UNIVERSITÁRIA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34430" y="1556792"/>
            <a:ext cx="85344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b="1" dirty="0"/>
              <a:t>Histórico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800" dirty="0"/>
              <a:t> Decreto-Lei nº </a:t>
            </a:r>
            <a:r>
              <a:rPr lang="pt-BR" altLang="pt-BR" sz="2800" dirty="0" smtClean="0"/>
              <a:t>19.851, 11 de abril/1931, </a:t>
            </a:r>
            <a:r>
              <a:rPr lang="pt-BR" altLang="pt-BR" sz="2800" dirty="0"/>
              <a:t>dispositivo do Estatuto da Universidade Brasileira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800" dirty="0"/>
              <a:t>Lei nº 4.024 – 1961 fixa as Diretrizes e Bases da Educação </a:t>
            </a:r>
            <a:r>
              <a:rPr lang="pt-BR" altLang="pt-BR" sz="2800" dirty="0" smtClean="0"/>
              <a:t>Nacional</a:t>
            </a:r>
            <a:endParaRPr lang="pt-BR" altLang="pt-BR" sz="2800" dirty="0"/>
          </a:p>
          <a:p>
            <a:pPr>
              <a:buFont typeface="Wingdings" pitchFamily="2" charset="2"/>
              <a:buChar char="Ü"/>
            </a:pPr>
            <a:r>
              <a:rPr lang="pt-BR" altLang="pt-BR" sz="2800" dirty="0"/>
              <a:t>Fórum Pró-Reitores de Ext. Univers. Públicas - 1987 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800" dirty="0"/>
              <a:t> Nova Constituição Brasileira – 1988 - </a:t>
            </a:r>
            <a:r>
              <a:rPr lang="pt-BR" sz="2800" dirty="0"/>
              <a:t> Fórum Nacional da Educação a</a:t>
            </a:r>
            <a:r>
              <a:rPr lang="pt-BR" altLang="pt-BR" sz="2800" dirty="0"/>
              <a:t>prova o princípio da </a:t>
            </a:r>
            <a:r>
              <a:rPr lang="pt-BR" altLang="pt-BR" sz="2800" dirty="0" err="1"/>
              <a:t>indissociabilidade</a:t>
            </a:r>
            <a:r>
              <a:rPr lang="pt-BR" altLang="pt-BR" sz="2800" dirty="0"/>
              <a:t>:</a:t>
            </a:r>
          </a:p>
          <a:p>
            <a:pPr marL="0" indent="0">
              <a:buNone/>
            </a:pPr>
            <a:r>
              <a:rPr lang="pt-BR" altLang="pt-BR" sz="2800" dirty="0"/>
              <a:t>                          Ensino/Pesquisa/Extensão   </a:t>
            </a:r>
            <a:r>
              <a:rPr lang="pt-BR" altLang="pt-BR" dirty="0"/>
              <a:t> </a:t>
            </a:r>
          </a:p>
          <a:p>
            <a:pPr>
              <a:buFont typeface="Wingdings" pitchFamily="2" charset="2"/>
              <a:buChar char="Ü"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760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535843" y="1238009"/>
            <a:ext cx="7928298" cy="92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n-lt"/>
              </a:rPr>
              <a:t>COMO FAÇO PARA CADASTRAR MINHA AÇÃO DE EXTENSÃO NA UFG?</a:t>
            </a:r>
            <a:endParaRPr lang="pt-BR" altLang="pt-BR" sz="3600" b="1" dirty="0">
              <a:latin typeface="+mn-lt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636185" y="234888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827584" y="2564905"/>
            <a:ext cx="7344816" cy="286232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Sistema Integrado de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Gestão de Atividades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Acadêmicas – SIGAA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Módulo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Extensão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611560" y="119675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388424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/>
          </p:cNvSpPr>
          <p:nvPr/>
        </p:nvSpPr>
        <p:spPr bwMode="auto">
          <a:xfrm>
            <a:off x="516385" y="430560"/>
            <a:ext cx="79282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n-lt"/>
              </a:rPr>
              <a:t>ACESSANDO O SIGAA</a:t>
            </a:r>
            <a:endParaRPr lang="pt-BR" altLang="pt-BR" sz="3600" b="1" dirty="0">
              <a:latin typeface="+mn-lt"/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5652120" y="2276872"/>
            <a:ext cx="288032" cy="57606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5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/>
          <p:cNvCxnSpPr/>
          <p:nvPr/>
        </p:nvCxnSpPr>
        <p:spPr>
          <a:xfrm>
            <a:off x="469082" y="155679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391981" y="881069"/>
            <a:ext cx="79282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n-lt"/>
              </a:rPr>
              <a:t>ACESSO  AO PORTAL DO DOCENTE</a:t>
            </a:r>
            <a:endParaRPr lang="pt-BR" altLang="pt-BR" sz="3600" b="1" dirty="0"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9" y="1881744"/>
            <a:ext cx="8428012" cy="4130014"/>
          </a:xfrm>
          <a:prstGeom prst="rect">
            <a:avLst/>
          </a:prstGeom>
        </p:spPr>
      </p:pic>
      <p:cxnSp>
        <p:nvCxnSpPr>
          <p:cNvPr id="8" name="Conector de Seta Reta 7"/>
          <p:cNvCxnSpPr/>
          <p:nvPr/>
        </p:nvCxnSpPr>
        <p:spPr>
          <a:xfrm flipV="1">
            <a:off x="2411760" y="2636912"/>
            <a:ext cx="576064" cy="6480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09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395536" y="626825"/>
            <a:ext cx="79282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n-lt"/>
              </a:rPr>
              <a:t>ACESSO  AO PORTAL DO DOCENTE</a:t>
            </a:r>
            <a:endParaRPr lang="pt-BR" altLang="pt-BR" sz="3600" b="1" dirty="0">
              <a:latin typeface="+mn-lt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395536" y="134076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466466"/>
            <a:ext cx="88582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A2BEBD2D-25AD-440F-96D4-0F7655D6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420A2A5A-14C5-40C0-AA3D-9A37B7DE0B7A}"/>
              </a:ext>
            </a:extLst>
          </p:cNvPr>
          <p:cNvCxnSpPr/>
          <p:nvPr/>
        </p:nvCxnSpPr>
        <p:spPr>
          <a:xfrm>
            <a:off x="395536" y="134076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51390E16-B400-4072-A782-7D7DCE6CDE3E}"/>
              </a:ext>
            </a:extLst>
          </p:cNvPr>
          <p:cNvSpPr txBox="1">
            <a:spLocks/>
          </p:cNvSpPr>
          <p:nvPr/>
        </p:nvSpPr>
        <p:spPr bwMode="auto">
          <a:xfrm>
            <a:off x="395536" y="626825"/>
            <a:ext cx="79282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n-lt"/>
              </a:rPr>
              <a:t>AÇÕES DE EXTENSÃO</a:t>
            </a:r>
            <a:endParaRPr lang="pt-BR" altLang="pt-BR" sz="3600" b="1" dirty="0">
              <a:latin typeface="+mn-lt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C61F6CA6-5271-4BF1-89BC-636319EECEE8}"/>
              </a:ext>
            </a:extLst>
          </p:cNvPr>
          <p:cNvSpPr/>
          <p:nvPr/>
        </p:nvSpPr>
        <p:spPr>
          <a:xfrm>
            <a:off x="579265" y="1864247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</a:t>
            </a:r>
          </a:p>
          <a:p>
            <a:pPr algn="ctr"/>
            <a:endParaRPr lang="pt-BR" altLang="pt-BR" sz="2800" b="1" dirty="0"/>
          </a:p>
          <a:p>
            <a:pPr algn="ctr"/>
            <a:r>
              <a:rPr lang="pt-BR" altLang="pt-BR" sz="2800" b="1" dirty="0"/>
              <a:t>“Conjunto articulado de projetos e outras ações de extensão (cursos, eventos, prestação de serviços), preferencialmente integrando as ações de extensão, pesquisa e ensino. Tem caráter orgânico-institucional, clareza de diretrizes e orientação para um objetivo comum, sendo executado a médio e longo prazo”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68846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A2BEBD2D-25AD-440F-96D4-0F7655D6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420A2A5A-14C5-40C0-AA3D-9A37B7DE0B7A}"/>
              </a:ext>
            </a:extLst>
          </p:cNvPr>
          <p:cNvCxnSpPr/>
          <p:nvPr/>
        </p:nvCxnSpPr>
        <p:spPr>
          <a:xfrm>
            <a:off x="395536" y="134076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45A898E1-3854-42D4-A663-FC0A68E07AB5}"/>
              </a:ext>
            </a:extLst>
          </p:cNvPr>
          <p:cNvSpPr txBox="1">
            <a:spLocks/>
          </p:cNvSpPr>
          <p:nvPr/>
        </p:nvSpPr>
        <p:spPr bwMode="auto">
          <a:xfrm>
            <a:off x="395536" y="626825"/>
            <a:ext cx="79282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n-lt"/>
              </a:rPr>
              <a:t>AÇÕES DE EXTENSÃO</a:t>
            </a:r>
            <a:endParaRPr lang="pt-BR" altLang="pt-BR" sz="3600" b="1" dirty="0">
              <a:latin typeface="+mn-l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4360D0F-7E5E-43E0-95AA-686667C222B0}"/>
              </a:ext>
            </a:extLst>
          </p:cNvPr>
          <p:cNvSpPr/>
          <p:nvPr/>
        </p:nvSpPr>
        <p:spPr>
          <a:xfrm>
            <a:off x="539552" y="1631697"/>
            <a:ext cx="82839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>
                <a:solidFill>
                  <a:srgbClr val="0070C0"/>
                </a:solidFill>
              </a:rPr>
              <a:t>Projeto</a:t>
            </a:r>
          </a:p>
          <a:p>
            <a:pPr algn="ctr"/>
            <a:r>
              <a:rPr lang="pt-BR" altLang="pt-BR" sz="2800" b="1" dirty="0"/>
              <a:t>Ação processual e contínua de caráter educativo, social, cultural, científico ou tecnológico, com objetivo específico e prazo </a:t>
            </a:r>
            <a:r>
              <a:rPr lang="pt-BR" altLang="pt-BR" sz="2800" b="1" dirty="0" smtClean="0"/>
              <a:t>determinado</a:t>
            </a:r>
            <a:endParaRPr lang="pt-BR" altLang="pt-BR" sz="2800" b="1" dirty="0"/>
          </a:p>
          <a:p>
            <a:pPr algn="ctr"/>
            <a:endParaRPr lang="pt-BR" altLang="pt-BR" sz="2800" b="1" dirty="0"/>
          </a:p>
          <a:p>
            <a:pPr algn="just"/>
            <a:r>
              <a:rPr lang="pt-BR" altLang="pt-BR" sz="2800" b="1" dirty="0">
                <a:solidFill>
                  <a:srgbClr val="0070C0"/>
                </a:solidFill>
              </a:rPr>
              <a:t>Modalidades de Projeto:</a:t>
            </a:r>
          </a:p>
          <a:p>
            <a:pPr algn="just"/>
            <a:endParaRPr lang="pt-BR" altLang="pt-BR" sz="2800" b="1" dirty="0"/>
          </a:p>
          <a:p>
            <a:pPr algn="just">
              <a:buFont typeface="Wingdings" pitchFamily="2" charset="2"/>
              <a:buChar char="Ü"/>
            </a:pPr>
            <a:r>
              <a:rPr lang="pt-BR" altLang="pt-BR" sz="2800" b="1" dirty="0"/>
              <a:t> Projeto Vinculado a um Programa (forma preferencial – o projeto faz </a:t>
            </a:r>
          </a:p>
          <a:p>
            <a:pPr algn="just"/>
            <a:r>
              <a:rPr lang="pt-BR" altLang="pt-BR" sz="2800" b="1" dirty="0"/>
              <a:t>    parte de uma nucleação de ações).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800" b="1" dirty="0"/>
              <a:t> Projeto Não-vinculado a Programa (Projeto isolado)</a:t>
            </a:r>
          </a:p>
        </p:txBody>
      </p:sp>
    </p:spTree>
    <p:extLst>
      <p:ext uri="{BB962C8B-B14F-4D97-AF65-F5344CB8AC3E}">
        <p14:creationId xmlns:p14="http://schemas.microsoft.com/office/powerpoint/2010/main" val="18569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A2BEBD2D-25AD-440F-96D4-0F7655D6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420A2A5A-14C5-40C0-AA3D-9A37B7DE0B7A}"/>
              </a:ext>
            </a:extLst>
          </p:cNvPr>
          <p:cNvCxnSpPr/>
          <p:nvPr/>
        </p:nvCxnSpPr>
        <p:spPr>
          <a:xfrm>
            <a:off x="395536" y="134076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0DE0CB3E-1802-494E-9EDE-9616CE1F4F3E}"/>
              </a:ext>
            </a:extLst>
          </p:cNvPr>
          <p:cNvSpPr/>
          <p:nvPr/>
        </p:nvSpPr>
        <p:spPr>
          <a:xfrm>
            <a:off x="186930" y="1465025"/>
            <a:ext cx="8636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>
                <a:solidFill>
                  <a:srgbClr val="0070C0"/>
                </a:solidFill>
              </a:rPr>
              <a:t>Curso</a:t>
            </a:r>
            <a:endParaRPr lang="pt-BR" altLang="pt-BR" sz="2800" b="1" dirty="0"/>
          </a:p>
          <a:p>
            <a:pPr algn="ctr"/>
            <a:r>
              <a:rPr lang="pt-BR" altLang="pt-BR" sz="2800" b="1" dirty="0"/>
              <a:t>Ação pedagógica, de caráter teórico e/ou prático, presencial ou a distância, planejada e organizada de modo sistemático, com carga horária mínima de 8 horas e critérios de avaliação </a:t>
            </a:r>
            <a:r>
              <a:rPr lang="pt-BR" altLang="pt-BR" sz="2800" b="1" dirty="0" smtClean="0"/>
              <a:t>definidos</a:t>
            </a:r>
            <a:endParaRPr lang="pt-BR" altLang="pt-BR" sz="2800" b="1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DAA5128A-60FF-44A0-AE29-683A5EC8892E}"/>
              </a:ext>
            </a:extLst>
          </p:cNvPr>
          <p:cNvSpPr txBox="1">
            <a:spLocks/>
          </p:cNvSpPr>
          <p:nvPr/>
        </p:nvSpPr>
        <p:spPr bwMode="auto">
          <a:xfrm>
            <a:off x="395536" y="626825"/>
            <a:ext cx="79282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n-lt"/>
              </a:rPr>
              <a:t>AÇÕES DE EXTENSÃO</a:t>
            </a:r>
            <a:endParaRPr lang="pt-BR" altLang="pt-BR" sz="3600" b="1" dirty="0">
              <a:latin typeface="+mn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E19F99DC-2A9F-4794-8567-845414F3C616}"/>
              </a:ext>
            </a:extLst>
          </p:cNvPr>
          <p:cNvSpPr/>
          <p:nvPr/>
        </p:nvSpPr>
        <p:spPr>
          <a:xfrm>
            <a:off x="395536" y="3773349"/>
            <a:ext cx="84280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800" b="1" dirty="0">
                <a:solidFill>
                  <a:srgbClr val="0070C0"/>
                </a:solidFill>
                <a:latin typeface="+mj-lt"/>
              </a:rPr>
              <a:t>Classificação do curso oferecido em três categorias:</a:t>
            </a:r>
          </a:p>
          <a:p>
            <a:r>
              <a:rPr lang="pt-BR" altLang="pt-BR" sz="2400" b="1" dirty="0">
                <a:latin typeface="+mj-lt"/>
              </a:rPr>
              <a:t>I -   Presencial;    À distância</a:t>
            </a:r>
          </a:p>
          <a:p>
            <a:endParaRPr lang="pt-BR" altLang="pt-BR" sz="2400" b="1" dirty="0">
              <a:latin typeface="+mj-lt"/>
            </a:endParaRPr>
          </a:p>
          <a:p>
            <a:r>
              <a:rPr lang="pt-BR" altLang="pt-BR" sz="2400" b="1" dirty="0">
                <a:latin typeface="+mj-lt"/>
              </a:rPr>
              <a:t>II-  Até 30 horas;    Igual ou superior a 30 horas;  Iniciação;  Atualização</a:t>
            </a:r>
          </a:p>
          <a:p>
            <a:endParaRPr lang="pt-BR" altLang="pt-BR" sz="2400" b="1" dirty="0">
              <a:latin typeface="+mj-lt"/>
            </a:endParaRPr>
          </a:p>
          <a:p>
            <a:r>
              <a:rPr lang="pt-BR" altLang="pt-BR" sz="2400" b="1" dirty="0">
                <a:latin typeface="+mj-lt"/>
              </a:rPr>
              <a:t>III- Treinamento e Qualificação Profissional; Aperfeiçoamento; </a:t>
            </a:r>
          </a:p>
          <a:p>
            <a:r>
              <a:rPr lang="pt-BR" altLang="pt-BR" sz="2400" b="1" dirty="0">
                <a:latin typeface="+mj-lt"/>
              </a:rPr>
              <a:t>      Especialização</a:t>
            </a:r>
          </a:p>
        </p:txBody>
      </p:sp>
    </p:spTree>
    <p:extLst>
      <p:ext uri="{BB962C8B-B14F-4D97-AF65-F5344CB8AC3E}">
        <p14:creationId xmlns:p14="http://schemas.microsoft.com/office/powerpoint/2010/main" val="31511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A2BEBD2D-25AD-440F-96D4-0F7655D6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420A2A5A-14C5-40C0-AA3D-9A37B7DE0B7A}"/>
              </a:ext>
            </a:extLst>
          </p:cNvPr>
          <p:cNvCxnSpPr/>
          <p:nvPr/>
        </p:nvCxnSpPr>
        <p:spPr>
          <a:xfrm>
            <a:off x="395536" y="134076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51390E16-B400-4072-A782-7D7DCE6CDE3E}"/>
              </a:ext>
            </a:extLst>
          </p:cNvPr>
          <p:cNvSpPr txBox="1">
            <a:spLocks/>
          </p:cNvSpPr>
          <p:nvPr/>
        </p:nvSpPr>
        <p:spPr bwMode="auto">
          <a:xfrm>
            <a:off x="395536" y="626825"/>
            <a:ext cx="79282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Calibri" panose="020F0502020204030204" pitchFamily="34" charset="0"/>
                <a:cs typeface="Calibri" panose="020F0502020204030204" pitchFamily="34" charset="0"/>
              </a:rPr>
              <a:t>AÇÕES DE EXTENSÃO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A24D1C86-F1BD-43BC-A019-4E06A8B4059B}"/>
              </a:ext>
            </a:extLst>
          </p:cNvPr>
          <p:cNvSpPr/>
          <p:nvPr/>
        </p:nvSpPr>
        <p:spPr>
          <a:xfrm>
            <a:off x="71500" y="1541537"/>
            <a:ext cx="88929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>
                <a:solidFill>
                  <a:srgbClr val="0070C0"/>
                </a:solidFill>
              </a:rPr>
              <a:t>Evento</a:t>
            </a:r>
            <a:endParaRPr lang="pt-BR" altLang="pt-BR" sz="2400" b="1" dirty="0"/>
          </a:p>
          <a:p>
            <a:pPr algn="ctr"/>
            <a:r>
              <a:rPr lang="pt-BR" altLang="pt-BR" sz="2400" b="1" dirty="0"/>
              <a:t>Ação que implica na apresentação e/ou exibição pública, livre ou com clientela específica, do conhecimento ou produto cultural, artístico, esportivo, científico e tecnológico desenvolvido, conservado ou reconhecido pela </a:t>
            </a:r>
            <a:r>
              <a:rPr lang="pt-BR" altLang="pt-BR" sz="2400" b="1" dirty="0" smtClean="0"/>
              <a:t>Universidade</a:t>
            </a:r>
            <a:endParaRPr lang="pt-BR" altLang="pt-BR" sz="2400" b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5508ADB3-AFDE-467D-858B-F65D85C5FA5D}"/>
              </a:ext>
            </a:extLst>
          </p:cNvPr>
          <p:cNvSpPr/>
          <p:nvPr/>
        </p:nvSpPr>
        <p:spPr>
          <a:xfrm>
            <a:off x="481846" y="3603640"/>
            <a:ext cx="84280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400" b="1" dirty="0">
                <a:solidFill>
                  <a:srgbClr val="0070C0"/>
                </a:solidFill>
              </a:rPr>
              <a:t>Classificação dos tipos de Eventos</a:t>
            </a:r>
          </a:p>
          <a:p>
            <a:pPr>
              <a:buFont typeface="Wingdings" pitchFamily="2" charset="2"/>
              <a:buChar char="Ü"/>
            </a:pPr>
            <a:r>
              <a:rPr lang="pt-BR" altLang="pt-BR" dirty="0"/>
              <a:t> </a:t>
            </a:r>
            <a:r>
              <a:rPr lang="pt-BR" altLang="pt-BR" sz="2000" b="1" dirty="0"/>
              <a:t>Congresso (duração de 3 a 7 dias)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000" b="1" dirty="0"/>
              <a:t> Seminário (algumas horas ou de 1 a 2 dias)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000" b="1" dirty="0"/>
              <a:t> Ciclo de Debates (encontros sequências e com tema específico)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000" b="1" dirty="0"/>
              <a:t> Exposição (feira, salão, mostra, lançamento)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000" b="1" dirty="0"/>
              <a:t> Espetáculo (demonstrações públicas)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000" b="1" dirty="0"/>
              <a:t> Evento esportivo</a:t>
            </a:r>
          </a:p>
          <a:p>
            <a:pPr>
              <a:buFont typeface="Wingdings" pitchFamily="2" charset="2"/>
              <a:buChar char="Ü"/>
            </a:pPr>
            <a:r>
              <a:rPr lang="pt-BR" altLang="pt-BR" sz="2000" b="1" dirty="0"/>
              <a:t> Festival (edições periódicas)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000" b="1" dirty="0"/>
              <a:t> Outros (Ação pontual de mobilização que visa objetivo definido, ex. campanhas).</a:t>
            </a:r>
          </a:p>
        </p:txBody>
      </p:sp>
    </p:spTree>
    <p:extLst>
      <p:ext uri="{BB962C8B-B14F-4D97-AF65-F5344CB8AC3E}">
        <p14:creationId xmlns:p14="http://schemas.microsoft.com/office/powerpoint/2010/main" val="11864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A2BEBD2D-25AD-440F-96D4-0F7655D6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420A2A5A-14C5-40C0-AA3D-9A37B7DE0B7A}"/>
              </a:ext>
            </a:extLst>
          </p:cNvPr>
          <p:cNvCxnSpPr/>
          <p:nvPr/>
        </p:nvCxnSpPr>
        <p:spPr>
          <a:xfrm>
            <a:off x="395536" y="134076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BBD4652F-769D-40BC-AC28-A8A2D2ADC6DD}"/>
              </a:ext>
            </a:extLst>
          </p:cNvPr>
          <p:cNvSpPr txBox="1">
            <a:spLocks/>
          </p:cNvSpPr>
          <p:nvPr/>
        </p:nvSpPr>
        <p:spPr bwMode="auto">
          <a:xfrm>
            <a:off x="395536" y="626825"/>
            <a:ext cx="79282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Calibri" panose="020F0502020204030204" pitchFamily="34" charset="0"/>
                <a:cs typeface="Calibri" panose="020F0502020204030204" pitchFamily="34" charset="0"/>
              </a:rPr>
              <a:t>AÇÕES DE EXTENSÃO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2B2EF2C6-8E9D-45A9-9A9F-C46F48117438}"/>
              </a:ext>
            </a:extLst>
          </p:cNvPr>
          <p:cNvSpPr/>
          <p:nvPr/>
        </p:nvSpPr>
        <p:spPr>
          <a:xfrm>
            <a:off x="276534" y="1628800"/>
            <a:ext cx="8572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200" b="1" dirty="0">
                <a:solidFill>
                  <a:srgbClr val="0070C0"/>
                </a:solidFill>
              </a:rPr>
              <a:t>Prestação de Serviços</a:t>
            </a:r>
          </a:p>
          <a:p>
            <a:endParaRPr lang="pt-BR" altLang="pt-BR" sz="2400" b="1" dirty="0"/>
          </a:p>
          <a:p>
            <a:pPr algn="ctr"/>
            <a:r>
              <a:rPr lang="pt-BR" altLang="pt-BR" sz="2400" b="1" dirty="0"/>
              <a:t>Realização de trabalho oferecido pela Instituição de Educação Superior ou contratado por terceiros (comunidade, empresa, órgão público, etc.). A prestação de serviços se caracteriza por intangibilidade, inseparabilidade processo/produto e não resulta na posse de um </a:t>
            </a:r>
            <a:r>
              <a:rPr lang="pt-BR" altLang="pt-BR" sz="2400" b="1" dirty="0" smtClean="0"/>
              <a:t>bem </a:t>
            </a:r>
            <a:endParaRPr lang="pt-BR" altLang="pt-BR" sz="2400" b="1" dirty="0"/>
          </a:p>
          <a:p>
            <a:pPr algn="ctr"/>
            <a:endParaRPr lang="pt-BR" altLang="pt-BR" sz="2400" b="1" dirty="0"/>
          </a:p>
          <a:p>
            <a:pPr algn="ctr"/>
            <a:r>
              <a:rPr lang="pt-BR" altLang="pt-BR" sz="2000" b="1" i="1" dirty="0">
                <a:solidFill>
                  <a:srgbClr val="002060"/>
                </a:solidFill>
              </a:rPr>
              <a:t>A prestação de serviço pode, em algumas circunstâncias, ser oferecida na forma de um Curso ou Projeto de Extensão, nestes casos deve ser registrada como tal.</a:t>
            </a:r>
          </a:p>
        </p:txBody>
      </p:sp>
    </p:spTree>
    <p:extLst>
      <p:ext uri="{BB962C8B-B14F-4D97-AF65-F5344CB8AC3E}">
        <p14:creationId xmlns:p14="http://schemas.microsoft.com/office/powerpoint/2010/main" val="37138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A2BEBD2D-25AD-440F-96D4-0F7655D6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420A2A5A-14C5-40C0-AA3D-9A37B7DE0B7A}"/>
              </a:ext>
            </a:extLst>
          </p:cNvPr>
          <p:cNvCxnSpPr/>
          <p:nvPr/>
        </p:nvCxnSpPr>
        <p:spPr>
          <a:xfrm>
            <a:off x="395536" y="134076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4EA78BA-5847-43EB-B1F9-E5E9957964B5}"/>
              </a:ext>
            </a:extLst>
          </p:cNvPr>
          <p:cNvSpPr/>
          <p:nvPr/>
        </p:nvSpPr>
        <p:spPr>
          <a:xfrm>
            <a:off x="539552" y="1997839"/>
            <a:ext cx="828399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2800" b="1" dirty="0">
                <a:solidFill>
                  <a:srgbClr val="0070C0"/>
                </a:solidFill>
              </a:rPr>
              <a:t>Classificação (tipos) de prestações de serviço:</a:t>
            </a:r>
          </a:p>
          <a:p>
            <a:pPr algn="just"/>
            <a:endParaRPr lang="pt-BR" altLang="pt-BR" sz="2400" b="1" dirty="0"/>
          </a:p>
          <a:p>
            <a:pPr algn="just">
              <a:buFont typeface="Wingdings" pitchFamily="2" charset="2"/>
              <a:buChar char="Ü"/>
            </a:pPr>
            <a:r>
              <a:rPr lang="pt-BR" altLang="pt-BR" sz="2400" b="1" dirty="0"/>
              <a:t> Atendimento ao público em espaços de cultura, ciência e tecnologia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b="1" dirty="0"/>
              <a:t> Serviço eventual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b="1" dirty="0"/>
              <a:t> Atividades de propriedade intelectual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b="1" dirty="0"/>
              <a:t> Exames e laudos técnicos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b="1" dirty="0"/>
              <a:t> Atendimento jurídico e judicial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b="1" dirty="0"/>
              <a:t> Atendimento em saúde humana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400" b="1" dirty="0"/>
              <a:t> Atendimento em saúde animal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AC2AA4CA-0DA1-458B-8C2E-9CBDFE2B51A4}"/>
              </a:ext>
            </a:extLst>
          </p:cNvPr>
          <p:cNvSpPr/>
          <p:nvPr/>
        </p:nvSpPr>
        <p:spPr>
          <a:xfrm>
            <a:off x="395536" y="817290"/>
            <a:ext cx="4211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pt-BR" sz="3600" b="1" dirty="0">
                <a:latin typeface="Calibri" panose="020F0502020204030204" pitchFamily="34" charset="0"/>
                <a:cs typeface="Calibri" panose="020F0502020204030204" pitchFamily="34" charset="0"/>
              </a:rPr>
              <a:t>AÇÕES DE EXTENSÃO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5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05628B00-ED87-43E6-9530-D1F984C0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83121D3C-9BA5-4871-B7A8-CD12C89FE526}"/>
              </a:ext>
            </a:extLst>
          </p:cNvPr>
          <p:cNvCxnSpPr/>
          <p:nvPr/>
        </p:nvCxnSpPr>
        <p:spPr>
          <a:xfrm>
            <a:off x="467272" y="2204864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E2FCE941-D763-4513-AECF-EF2C1EAA8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773" y="1136731"/>
            <a:ext cx="742959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ALGUMAS QUESTÕES SOBRE EXTENSÃO UNIVERSITÁRIA PARA REFLETIR...</a:t>
            </a:r>
            <a:endParaRPr lang="pt-BR" alt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232336EC-BB99-4F0F-ADEE-895181BBA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36838"/>
            <a:ext cx="453548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3600" b="1" dirty="0" smtClean="0">
                <a:latin typeface="+mn-lt"/>
              </a:rPr>
              <a:t>Para quê?</a:t>
            </a:r>
            <a:endParaRPr lang="pt-BR" altLang="pt-BR" sz="3600" b="1" dirty="0">
              <a:latin typeface="+mn-lt"/>
            </a:endParaRPr>
          </a:p>
          <a:p>
            <a:pPr eaLnBrk="1" hangingPunct="1"/>
            <a:r>
              <a:rPr lang="pt-BR" altLang="pt-BR" sz="3600" b="1" dirty="0">
                <a:latin typeface="+mn-lt"/>
              </a:rPr>
              <a:t> </a:t>
            </a:r>
          </a:p>
          <a:p>
            <a:pPr eaLnBrk="1" hangingPunct="1"/>
            <a:r>
              <a:rPr lang="pt-BR" altLang="pt-BR" sz="3600" b="1" dirty="0">
                <a:latin typeface="+mn-lt"/>
              </a:rPr>
              <a:t>P</a:t>
            </a:r>
            <a:r>
              <a:rPr lang="pt-BR" altLang="pt-BR" sz="3600" b="1" dirty="0" smtClean="0">
                <a:latin typeface="+mn-lt"/>
              </a:rPr>
              <a:t>ara </a:t>
            </a:r>
            <a:r>
              <a:rPr lang="pt-BR" altLang="pt-BR" sz="3600" b="1" dirty="0">
                <a:latin typeface="+mn-lt"/>
              </a:rPr>
              <a:t>quem? </a:t>
            </a:r>
          </a:p>
          <a:p>
            <a:pPr eaLnBrk="1" hangingPunct="1"/>
            <a:endParaRPr lang="pt-BR" altLang="pt-BR" sz="3600" b="1" dirty="0">
              <a:latin typeface="+mn-lt"/>
            </a:endParaRPr>
          </a:p>
          <a:p>
            <a:pPr eaLnBrk="1" hangingPunct="1"/>
            <a:r>
              <a:rPr lang="pt-BR" altLang="pt-BR" sz="3600" b="1" dirty="0">
                <a:latin typeface="+mn-lt"/>
              </a:rPr>
              <a:t>C</a:t>
            </a:r>
            <a:r>
              <a:rPr lang="pt-BR" altLang="pt-BR" sz="3600" b="1" dirty="0" smtClean="0">
                <a:latin typeface="+mn-lt"/>
              </a:rPr>
              <a:t>omo</a:t>
            </a:r>
            <a:r>
              <a:rPr lang="pt-BR" altLang="pt-BR" sz="3600" b="1" dirty="0">
                <a:latin typeface="+mn-lt"/>
              </a:rPr>
              <a:t>?</a:t>
            </a:r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xmlns="" id="{605FC65D-D99F-43D2-8304-C4AC773739AA}"/>
              </a:ext>
            </a:extLst>
          </p:cNvPr>
          <p:cNvSpPr/>
          <p:nvPr/>
        </p:nvSpPr>
        <p:spPr>
          <a:xfrm>
            <a:off x="3060576" y="2636838"/>
            <a:ext cx="216024" cy="2952476"/>
          </a:xfrm>
          <a:prstGeom prst="leftBrace">
            <a:avLst/>
          </a:prstGeom>
          <a:noFill/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218083" y="2837803"/>
            <a:ext cx="923330" cy="273637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EXTENSAÕ</a:t>
            </a:r>
            <a:r>
              <a:rPr lang="pt-BR" sz="2400" b="1" dirty="0" smtClean="0">
                <a:solidFill>
                  <a:srgbClr val="002060"/>
                </a:solidFill>
              </a:rPr>
              <a:t> UNIVERSITÁRIA</a:t>
            </a:r>
            <a:endParaRPr lang="pt-B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395536" y="134076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 txBox="1">
            <a:spLocks/>
          </p:cNvSpPr>
          <p:nvPr/>
        </p:nvSpPr>
        <p:spPr bwMode="auto">
          <a:xfrm>
            <a:off x="395536" y="626825"/>
            <a:ext cx="792829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n-lt"/>
              </a:rPr>
              <a:t>TRAMITAÇÃO DA AÇÃO CADASTRADA</a:t>
            </a:r>
            <a:endParaRPr lang="pt-BR" altLang="pt-BR" sz="3600" b="1" dirty="0">
              <a:latin typeface="+mn-lt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911763369"/>
              </p:ext>
            </p:extLst>
          </p:nvPr>
        </p:nvGraphicFramePr>
        <p:xfrm>
          <a:off x="-187946" y="13407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rma 7"/>
          <p:cNvSpPr/>
          <p:nvPr/>
        </p:nvSpPr>
        <p:spPr>
          <a:xfrm rot="18819324">
            <a:off x="1515873" y="4251870"/>
            <a:ext cx="1956111" cy="1956409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Agrupar 8"/>
          <p:cNvGrpSpPr/>
          <p:nvPr/>
        </p:nvGrpSpPr>
        <p:grpSpPr>
          <a:xfrm>
            <a:off x="2316567" y="5230074"/>
            <a:ext cx="2294862" cy="635634"/>
            <a:chOff x="1024972" y="1836927"/>
            <a:chExt cx="2294862" cy="635634"/>
          </a:xfrm>
        </p:grpSpPr>
        <p:sp>
          <p:nvSpPr>
            <p:cNvPr id="10" name="Retângulo 9"/>
            <p:cNvSpPr/>
            <p:nvPr/>
          </p:nvSpPr>
          <p:spPr>
            <a:xfrm>
              <a:off x="2232861" y="1836927"/>
              <a:ext cx="1086973" cy="5433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aixaDeTexto 10"/>
            <p:cNvSpPr txBox="1"/>
            <p:nvPr/>
          </p:nvSpPr>
          <p:spPr>
            <a:xfrm>
              <a:off x="1024972" y="1929205"/>
              <a:ext cx="1086973" cy="543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700" dirty="0"/>
                <a:t>PROEC</a:t>
              </a:r>
              <a:endParaRPr lang="pt-BR" sz="1700" kern="1200" dirty="0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1432715" y="6137068"/>
            <a:ext cx="345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dirty="0">
                <a:latin typeface="Calibri" panose="020F0502020204030204" pitchFamily="34" charset="0"/>
              </a:rPr>
              <a:t>RESOLUÇÃO CONSUNI Nº 03/2008</a:t>
            </a:r>
            <a:endParaRPr lang="en-US" altLang="pt-BR" b="1" dirty="0">
              <a:latin typeface="Calibri" panose="020F0502020204030204" pitchFamily="34" charset="0"/>
            </a:endParaRPr>
          </a:p>
        </p:txBody>
      </p:sp>
      <p:cxnSp>
        <p:nvCxnSpPr>
          <p:cNvPr id="3" name="Conector de Seta Reta 2"/>
          <p:cNvCxnSpPr/>
          <p:nvPr/>
        </p:nvCxnSpPr>
        <p:spPr>
          <a:xfrm>
            <a:off x="3524456" y="5746951"/>
            <a:ext cx="1086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690303" y="5384161"/>
            <a:ext cx="1472739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Relatório Parcial/Final</a:t>
            </a:r>
            <a:endParaRPr lang="pt-BR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637015" y="5350742"/>
            <a:ext cx="1472739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Gerar produtos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734283" y="4297483"/>
            <a:ext cx="1472739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SICAD</a:t>
            </a:r>
            <a:endParaRPr lang="pt-BR" b="1" dirty="0"/>
          </a:p>
        </p:txBody>
      </p:sp>
      <p:cxnSp>
        <p:nvCxnSpPr>
          <p:cNvPr id="21" name="Conector de Seta Reta 20"/>
          <p:cNvCxnSpPr/>
          <p:nvPr/>
        </p:nvCxnSpPr>
        <p:spPr>
          <a:xfrm flipV="1">
            <a:off x="5348033" y="4718964"/>
            <a:ext cx="1067826" cy="568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4" idx="0"/>
          </p:cNvCxnSpPr>
          <p:nvPr/>
        </p:nvCxnSpPr>
        <p:spPr>
          <a:xfrm flipH="1" flipV="1">
            <a:off x="6470652" y="4720842"/>
            <a:ext cx="902733" cy="629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4957364" y="6137068"/>
            <a:ext cx="357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dirty="0">
                <a:latin typeface="Calibri" panose="020F0502020204030204" pitchFamily="34" charset="0"/>
              </a:rPr>
              <a:t>RESOLUÇÃO CONSUNI Nº </a:t>
            </a:r>
            <a:r>
              <a:rPr lang="pt-BR" b="1" dirty="0" smtClean="0">
                <a:latin typeface="Calibri" panose="020F0502020204030204" pitchFamily="34" charset="0"/>
              </a:rPr>
              <a:t>18/2017</a:t>
            </a:r>
            <a:endParaRPr lang="en-US" altLang="pt-B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A2BEBD2D-25AD-440F-96D4-0F7655D6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420A2A5A-14C5-40C0-AA3D-9A37B7DE0B7A}"/>
              </a:ext>
            </a:extLst>
          </p:cNvPr>
          <p:cNvCxnSpPr/>
          <p:nvPr/>
        </p:nvCxnSpPr>
        <p:spPr>
          <a:xfrm>
            <a:off x="1478732" y="386104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AC2AA4CA-0DA1-458B-8C2E-9CBDFE2B51A4}"/>
              </a:ext>
            </a:extLst>
          </p:cNvPr>
          <p:cNvSpPr/>
          <p:nvPr/>
        </p:nvSpPr>
        <p:spPr>
          <a:xfrm>
            <a:off x="1115616" y="2073493"/>
            <a:ext cx="7344815" cy="13234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pt-B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EXTENSÃO NA UFG: </a:t>
            </a:r>
            <a:r>
              <a:rPr lang="en-US" altLang="pt-BR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pt-BR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omo</a:t>
            </a:r>
            <a:r>
              <a:rPr lang="en-US" altLang="pt-BR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pt-BR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estamos</a:t>
            </a:r>
            <a:r>
              <a:rPr lang="en-US" altLang="pt-BR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pt-BR" altLang="pt-BR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8435280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57200" y="98072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5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" y="1124744"/>
            <a:ext cx="853333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290211" y="98072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9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157386" y="2293775"/>
            <a:ext cx="8666162" cy="132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fontAlgn="base">
              <a:buFont typeface="Wingdings" panose="05000000000000000000" pitchFamily="2" charset="2"/>
              <a:buChar char="ü"/>
            </a:pPr>
            <a:r>
              <a:rPr lang="pt-BR" sz="2400" dirty="0">
                <a:latin typeface="+mn-lt"/>
              </a:rPr>
              <a:t>É a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Pró-Reitoria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Extensão e Cultura</a:t>
            </a:r>
            <a:r>
              <a:rPr lang="pt-BR" sz="2400" dirty="0">
                <a:latin typeface="+mn-lt"/>
              </a:rPr>
              <a:t>, um órgão superior da Reitoria da Universidade Federal de Goiás que coordena as ações de Extensão e Cultura</a:t>
            </a:r>
            <a:r>
              <a:rPr lang="pt-BR" sz="2400" b="1" dirty="0">
                <a:latin typeface="+mn-lt"/>
              </a:rPr>
              <a:t>, cujos pilares são:</a:t>
            </a:r>
          </a:p>
          <a:p>
            <a:pPr marL="0" indent="0" fontAlgn="base">
              <a:buNone/>
            </a:pPr>
            <a:endParaRPr lang="pt-BR" sz="2400" dirty="0">
              <a:latin typeface="+mn-lt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69082" y="911957"/>
            <a:ext cx="791934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QUEM COORDENA AS AÇÕES DE EXTENSÃO NA UFG?</a:t>
            </a:r>
            <a:endParaRPr lang="pt-BR" altLang="pt-BR" sz="36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69082" y="1844824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/>
          <p:cNvSpPr txBox="1">
            <a:spLocks/>
          </p:cNvSpPr>
          <p:nvPr/>
        </p:nvSpPr>
        <p:spPr bwMode="auto">
          <a:xfrm>
            <a:off x="157386" y="3717033"/>
            <a:ext cx="8666162" cy="314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lvl="0" algn="r" fontAlgn="base"/>
            <a:r>
              <a:rPr lang="pt-BR" sz="2400" dirty="0" smtClean="0">
                <a:latin typeface="+mn-lt"/>
              </a:rPr>
              <a:t>Articular </a:t>
            </a:r>
            <a:r>
              <a:rPr lang="pt-BR" sz="2400" dirty="0">
                <a:latin typeface="+mn-lt"/>
              </a:rPr>
              <a:t>ensino e pesquisa, com o objetivo de buscar soluções para os problemas e anseios da </a:t>
            </a:r>
            <a:r>
              <a:rPr lang="pt-BR" sz="2400" dirty="0" smtClean="0">
                <a:latin typeface="+mn-lt"/>
              </a:rPr>
              <a:t>população</a:t>
            </a:r>
            <a:endParaRPr lang="pt-BR" sz="2400" dirty="0">
              <a:latin typeface="+mn-lt"/>
            </a:endParaRPr>
          </a:p>
          <a:p>
            <a:pPr lvl="0" algn="r" fontAlgn="base"/>
            <a:endParaRPr lang="pt-BR" sz="1200" dirty="0">
              <a:latin typeface="+mn-lt"/>
            </a:endParaRPr>
          </a:p>
          <a:p>
            <a:pPr lvl="0" algn="r" fontAlgn="base"/>
            <a:r>
              <a:rPr lang="pt-BR" sz="2400" dirty="0">
                <a:latin typeface="+mn-lt"/>
              </a:rPr>
              <a:t>Coordenar as atividades realizadas pela UFG junto à </a:t>
            </a:r>
            <a:r>
              <a:rPr lang="pt-BR" sz="2400" dirty="0" smtClean="0">
                <a:latin typeface="+mn-lt"/>
              </a:rPr>
              <a:t>sociedade</a:t>
            </a:r>
            <a:endParaRPr lang="pt-BR" sz="2400" dirty="0">
              <a:latin typeface="+mn-lt"/>
            </a:endParaRPr>
          </a:p>
          <a:p>
            <a:pPr lvl="0" algn="r" fontAlgn="base"/>
            <a:endParaRPr lang="pt-BR" sz="1200" dirty="0">
              <a:latin typeface="+mn-lt"/>
            </a:endParaRPr>
          </a:p>
          <a:p>
            <a:pPr lvl="0" algn="r" fontAlgn="base"/>
            <a:r>
              <a:rPr lang="pt-BR" sz="2400" dirty="0">
                <a:latin typeface="+mn-lt"/>
              </a:rPr>
              <a:t>Apoiar e consolidar as produções culturais e artísticas dos acadêmicos e também da comunidade externa à </a:t>
            </a:r>
            <a:r>
              <a:rPr lang="pt-BR" sz="2400" dirty="0" smtClean="0">
                <a:latin typeface="+mn-lt"/>
              </a:rPr>
              <a:t>UFG</a:t>
            </a:r>
            <a:endParaRPr lang="pt-B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21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157386" y="1988840"/>
            <a:ext cx="8666162" cy="415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lvl="0" algn="just" fontAlgn="base"/>
            <a:r>
              <a:rPr lang="pt-BR" sz="2400" dirty="0">
                <a:latin typeface="+mj-lt"/>
              </a:rPr>
              <a:t>Promove, coordena, fortalece e divulga as ações que </a:t>
            </a:r>
            <a:r>
              <a:rPr lang="pt-BR" sz="2400" b="1" dirty="0">
                <a:latin typeface="+mj-lt"/>
              </a:rPr>
              <a:t>unam</a:t>
            </a:r>
            <a:r>
              <a:rPr lang="pt-BR" sz="2400" dirty="0">
                <a:latin typeface="+mj-lt"/>
              </a:rPr>
              <a:t> pesquisa, ensino, extensão e </a:t>
            </a:r>
            <a:r>
              <a:rPr lang="pt-BR" sz="2400" dirty="0" smtClean="0">
                <a:latin typeface="+mj-lt"/>
              </a:rPr>
              <a:t>cultura</a:t>
            </a:r>
            <a:endParaRPr lang="pt-BR" sz="2400" dirty="0">
              <a:latin typeface="+mj-lt"/>
            </a:endParaRPr>
          </a:p>
          <a:p>
            <a:pPr lvl="0" algn="just" fontAlgn="base"/>
            <a:r>
              <a:rPr lang="pt-BR" sz="2400" dirty="0">
                <a:latin typeface="+mj-lt"/>
              </a:rPr>
              <a:t>Apoia o </a:t>
            </a:r>
            <a:r>
              <a:rPr lang="pt-BR" sz="2400" b="1" dirty="0">
                <a:latin typeface="+mj-lt"/>
              </a:rPr>
              <a:t>desenvolvimento de projetos de extensão e cultura </a:t>
            </a:r>
            <a:r>
              <a:rPr lang="pt-BR" sz="2400" dirty="0">
                <a:latin typeface="+mj-lt"/>
              </a:rPr>
              <a:t>das Unidades Acadêmicas, Unidades Acadêmicas Especiais e Órgãos da UFG ligadas a todas regionais e campus da </a:t>
            </a:r>
            <a:r>
              <a:rPr lang="pt-BR" sz="2400" dirty="0" smtClean="0">
                <a:latin typeface="+mj-lt"/>
              </a:rPr>
              <a:t>UFG</a:t>
            </a:r>
            <a:endParaRPr lang="pt-BR" sz="2400" dirty="0">
              <a:latin typeface="+mj-lt"/>
            </a:endParaRPr>
          </a:p>
          <a:p>
            <a:pPr lvl="0" algn="just" fontAlgn="base"/>
            <a:r>
              <a:rPr lang="pt-BR" sz="2400" dirty="0">
                <a:latin typeface="+mj-lt"/>
              </a:rPr>
              <a:t>Desenvolve </a:t>
            </a:r>
            <a:r>
              <a:rPr lang="pt-BR" sz="2400" b="1" dirty="0">
                <a:latin typeface="+mj-lt"/>
              </a:rPr>
              <a:t>estratégias de aproximação </a:t>
            </a:r>
            <a:r>
              <a:rPr lang="pt-BR" sz="2400" dirty="0">
                <a:latin typeface="+mj-lt"/>
              </a:rPr>
              <a:t>da UFG com instituições públicas e privadas, ONGs para promoção de ações de extensão e  cultura à </a:t>
            </a:r>
            <a:r>
              <a:rPr lang="pt-BR" sz="2400" dirty="0" smtClean="0">
                <a:latin typeface="+mj-lt"/>
              </a:rPr>
              <a:t>comunidade</a:t>
            </a:r>
            <a:endParaRPr lang="pt-BR" sz="2400" dirty="0">
              <a:latin typeface="+mj-lt"/>
            </a:endParaRPr>
          </a:p>
          <a:p>
            <a:pPr algn="just" fontAlgn="base"/>
            <a:r>
              <a:rPr lang="pt-BR" sz="2400" dirty="0">
                <a:latin typeface="+mj-lt"/>
              </a:rPr>
              <a:t>Coordena o </a:t>
            </a:r>
            <a:r>
              <a:rPr lang="pt-BR" sz="2400" b="1" dirty="0">
                <a:latin typeface="+mj-lt"/>
              </a:rPr>
              <a:t>Programa de Bolsas de Extensão e Cultura-PROBEC </a:t>
            </a:r>
            <a:r>
              <a:rPr lang="pt-BR" sz="2400" dirty="0">
                <a:latin typeface="+mj-lt"/>
              </a:rPr>
              <a:t>e o </a:t>
            </a:r>
            <a:r>
              <a:rPr lang="pt-BR" sz="2400" b="1" dirty="0">
                <a:latin typeface="+mj-lt"/>
              </a:rPr>
              <a:t>Programa de Voluntários de Extensão e </a:t>
            </a:r>
            <a:r>
              <a:rPr lang="pt-BR" sz="2400" b="1" dirty="0" smtClean="0">
                <a:latin typeface="+mj-lt"/>
              </a:rPr>
              <a:t>Cultura-PROVEC</a:t>
            </a:r>
            <a:endParaRPr lang="pt-BR" sz="2400" dirty="0">
              <a:latin typeface="+mj-lt"/>
            </a:endParaRPr>
          </a:p>
          <a:p>
            <a:pPr algn="just" fontAlgn="base"/>
            <a:endParaRPr lang="pt-BR" sz="2400" dirty="0">
              <a:latin typeface="+mj-lt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77838" y="712042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O QUE FAZ A PROEC?</a:t>
            </a:r>
            <a:endParaRPr lang="pt-BR" altLang="pt-BR" sz="36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77838" y="155024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55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01" y="188640"/>
            <a:ext cx="4494618" cy="33685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789040"/>
            <a:ext cx="4494619" cy="28147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171" y="3789039"/>
            <a:ext cx="3930317" cy="28147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47" y="188640"/>
            <a:ext cx="3930317" cy="33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8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173248" y="1650167"/>
            <a:ext cx="866616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fontAlgn="base"/>
            <a:r>
              <a:rPr lang="pt-BR" sz="2400" dirty="0">
                <a:latin typeface="+mj-lt"/>
              </a:rPr>
              <a:t>Coordena o </a:t>
            </a:r>
            <a:r>
              <a:rPr lang="pt-BR" sz="2400" b="1" dirty="0">
                <a:latin typeface="+mj-lt"/>
              </a:rPr>
              <a:t>Centro Cultural UFG</a:t>
            </a:r>
            <a:r>
              <a:rPr lang="pt-BR" sz="2400" dirty="0">
                <a:latin typeface="+mj-lt"/>
              </a:rPr>
              <a:t>, um espaço referência em artes visuais, teatro, dança e </a:t>
            </a:r>
            <a:r>
              <a:rPr lang="pt-BR" sz="2400" dirty="0" smtClean="0">
                <a:latin typeface="+mj-lt"/>
              </a:rPr>
              <a:t>música</a:t>
            </a:r>
            <a:endParaRPr lang="pt-BR" sz="2400" dirty="0">
              <a:latin typeface="+mj-lt"/>
            </a:endParaRPr>
          </a:p>
          <a:p>
            <a:pPr algn="just" fontAlgn="base"/>
            <a:endParaRPr lang="pt-BR" sz="2400" dirty="0">
              <a:latin typeface="+mj-lt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77838" y="712042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O QUE FAZ A PROEC?</a:t>
            </a:r>
            <a:endParaRPr lang="pt-BR" altLang="pt-BR" sz="36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77838" y="155024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468647"/>
            <a:ext cx="2885611" cy="1866951"/>
          </a:xfrm>
          <a:prstGeom prst="rect">
            <a:avLst/>
          </a:prstGeom>
        </p:spPr>
      </p:pic>
      <p:pic>
        <p:nvPicPr>
          <p:cNvPr id="7" name="Shape 7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584" y="4335597"/>
            <a:ext cx="2952328" cy="228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434" y="4335598"/>
            <a:ext cx="3100611" cy="2263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9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147861" y="1798637"/>
            <a:ext cx="8666162" cy="98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fontAlgn="base"/>
            <a:r>
              <a:rPr lang="pt-BR" sz="2400" dirty="0" smtClean="0">
                <a:latin typeface="+mj-lt"/>
              </a:rPr>
              <a:t>Coordena o </a:t>
            </a:r>
            <a:r>
              <a:rPr lang="pt-BR" sz="2400" b="1" dirty="0" smtClean="0">
                <a:latin typeface="+mj-lt"/>
              </a:rPr>
              <a:t>CINE UFG </a:t>
            </a:r>
            <a:r>
              <a:rPr lang="pt-BR" sz="2400" dirty="0" smtClean="0">
                <a:latin typeface="+mj-lt"/>
              </a:rPr>
              <a:t>que apresenta diariamente filmes do cinema brasileiro contemporâneo com grandes títulos nacionais</a:t>
            </a:r>
          </a:p>
          <a:p>
            <a:pPr lvl="0" algn="just" fontAlgn="base"/>
            <a:endParaRPr lang="pt-BR" sz="2400" dirty="0">
              <a:latin typeface="+mj-lt"/>
            </a:endParaRPr>
          </a:p>
          <a:p>
            <a:pPr algn="just" fontAlgn="base"/>
            <a:endParaRPr lang="pt-BR" sz="2400" dirty="0">
              <a:latin typeface="+mj-lt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77838" y="712042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O QUE FAZ A PROEC?</a:t>
            </a:r>
            <a:endParaRPr lang="pt-BR" altLang="pt-BR" sz="36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77838" y="155024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647320\Desktop\Cine UFG - Inauguração - 00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029322"/>
            <a:ext cx="4356705" cy="2845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318" y="2780928"/>
            <a:ext cx="3009859" cy="41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8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395536" y="1844825"/>
            <a:ext cx="835292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fontAlgn="base"/>
            <a:r>
              <a:rPr lang="pt-BR" sz="2400" dirty="0">
                <a:latin typeface="+mn-lt"/>
              </a:rPr>
              <a:t>Organiza </a:t>
            </a:r>
            <a:r>
              <a:rPr lang="pt-BR" sz="2400" b="1" dirty="0">
                <a:latin typeface="+mn-lt"/>
              </a:rPr>
              <a:t>o Projeto Música no Campus </a:t>
            </a:r>
            <a:r>
              <a:rPr lang="pt-BR" sz="2400" dirty="0">
                <a:latin typeface="+mn-lt"/>
              </a:rPr>
              <a:t>que valoriza e difundi a música brasileira em sua </a:t>
            </a:r>
            <a:r>
              <a:rPr lang="pt-BR" sz="2400" dirty="0" smtClean="0">
                <a:latin typeface="+mn-lt"/>
              </a:rPr>
              <a:t>diversidade</a:t>
            </a:r>
            <a:endParaRPr lang="pt-BR" sz="2400" dirty="0">
              <a:latin typeface="+mn-lt"/>
            </a:endParaRPr>
          </a:p>
          <a:p>
            <a:pPr algn="just" fontAlgn="base"/>
            <a:endParaRPr lang="pt-BR" sz="2400" dirty="0">
              <a:latin typeface="+mn-lt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77838" y="712042"/>
            <a:ext cx="7499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O QUE FAZ A PROEC?</a:t>
            </a:r>
            <a:endParaRPr lang="pt-BR" altLang="pt-BR" sz="36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77838" y="155024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Conteúdo 11" descr="Filipe Cat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0596" y="3050036"/>
            <a:ext cx="2027306" cy="2797604"/>
          </a:xfrm>
          <a:prstGeom prst="rect">
            <a:avLst/>
          </a:prstGeom>
        </p:spPr>
      </p:pic>
      <p:pic>
        <p:nvPicPr>
          <p:cNvPr id="8" name="Imagem 7" descr="ALCE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493" y="2690813"/>
            <a:ext cx="2225059" cy="1566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 descr="379848_321366091322709_197164529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2601038"/>
            <a:ext cx="2502097" cy="1620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 descr="GERALDO AZEVEDO FO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45558" y="4636685"/>
            <a:ext cx="2235038" cy="1611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m 13" descr="469765_257920717667247_1017075709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4350" y="4636685"/>
            <a:ext cx="2489948" cy="1605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75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68ADEE3F-E43D-49F6-8675-09F0A05E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16571DCE-AD5E-4FE5-8B42-D799A63FA1FF}"/>
              </a:ext>
            </a:extLst>
          </p:cNvPr>
          <p:cNvCxnSpPr/>
          <p:nvPr/>
        </p:nvCxnSpPr>
        <p:spPr>
          <a:xfrm>
            <a:off x="611560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09957D30-1D9A-44A0-8BD4-65F5B9D71198}"/>
              </a:ext>
            </a:extLst>
          </p:cNvPr>
          <p:cNvSpPr/>
          <p:nvPr/>
        </p:nvSpPr>
        <p:spPr>
          <a:xfrm>
            <a:off x="611560" y="2413338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2800" b="1" dirty="0">
                <a:latin typeface="+mj-lt"/>
                <a:cs typeface="Times New Roman" panose="02020603050405020304" pitchFamily="18" charset="0"/>
              </a:rPr>
              <a:t>Se uma Universidade desenvolve regularmente atividades de Pesquisa e, simultaneamente, envolve seus alunos nessa dinâmica por meio de atividades de ensino, o passo natural é </a:t>
            </a:r>
            <a:r>
              <a:rPr lang="pt-BR" altLang="pt-BR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confrontar estes saberes acadêmicos com os saberes </a:t>
            </a:r>
            <a:r>
              <a:rPr lang="pt-BR" altLang="pt-BR" sz="2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populares</a:t>
            </a:r>
            <a:endParaRPr lang="pt-BR" altLang="pt-BR" sz="28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507CED0-3A4C-4A6A-87D0-89AE69510ECA}"/>
              </a:ext>
            </a:extLst>
          </p:cNvPr>
          <p:cNvSpPr/>
          <p:nvPr/>
        </p:nvSpPr>
        <p:spPr>
          <a:xfrm>
            <a:off x="611560" y="1061316"/>
            <a:ext cx="59947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3200" b="1" dirty="0" smtClean="0"/>
              <a:t>Extensão universitária PARA QUÊ?</a:t>
            </a:r>
            <a:endParaRPr lang="pt-BR" alt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56909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395536" y="1772816"/>
            <a:ext cx="8352928" cy="338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fontAlgn="base"/>
            <a:r>
              <a:rPr lang="pt-BR" sz="2800" dirty="0" smtClean="0">
                <a:latin typeface="+mj-lt"/>
              </a:rPr>
              <a:t>Realiza </a:t>
            </a:r>
            <a:r>
              <a:rPr lang="pt-BR" sz="2800" dirty="0">
                <a:latin typeface="+mj-lt"/>
              </a:rPr>
              <a:t>o Projeto </a:t>
            </a:r>
            <a:r>
              <a:rPr lang="pt-BR" sz="2800" b="1" dirty="0" smtClean="0">
                <a:latin typeface="+mj-lt"/>
              </a:rPr>
              <a:t>Se Liga na UFG </a:t>
            </a:r>
            <a:r>
              <a:rPr lang="pt-BR" sz="2800" dirty="0" smtClean="0">
                <a:latin typeface="+mj-lt"/>
              </a:rPr>
              <a:t>que </a:t>
            </a:r>
            <a:r>
              <a:rPr lang="pt-BR" dirty="0" smtClean="0">
                <a:latin typeface="+mj-lt"/>
              </a:rPr>
              <a:t>visa </a:t>
            </a:r>
            <a:r>
              <a:rPr lang="pt-BR" dirty="0">
                <a:latin typeface="+mj-lt"/>
              </a:rPr>
              <a:t>produzir e exibir </a:t>
            </a:r>
            <a:r>
              <a:rPr lang="pt-BR" dirty="0" smtClean="0">
                <a:latin typeface="+mj-lt"/>
              </a:rPr>
              <a:t>episódios </a:t>
            </a:r>
            <a:r>
              <a:rPr lang="pt-BR" dirty="0">
                <a:latin typeface="+mj-lt"/>
              </a:rPr>
              <a:t>de aproximadamente </a:t>
            </a:r>
            <a:r>
              <a:rPr lang="pt-BR" dirty="0" smtClean="0">
                <a:latin typeface="+mj-lt"/>
              </a:rPr>
              <a:t>de 30 </a:t>
            </a:r>
            <a:r>
              <a:rPr lang="pt-BR" dirty="0">
                <a:latin typeface="+mj-lt"/>
              </a:rPr>
              <a:t>minutos de duração de um programa semanal de televisão voltado para a divulgação e promoção das institucionais, acadêmicas e </a:t>
            </a:r>
            <a:r>
              <a:rPr lang="pt-BR" dirty="0" err="1">
                <a:latin typeface="+mj-lt"/>
              </a:rPr>
              <a:t>extensionistas</a:t>
            </a:r>
            <a:r>
              <a:rPr lang="pt-BR" dirty="0">
                <a:latin typeface="+mj-lt"/>
              </a:rPr>
              <a:t> que a Universidade Federal de Goiás realiza em prol de sua comunidade universitária e de toda a </a:t>
            </a:r>
            <a:r>
              <a:rPr lang="pt-BR" dirty="0" smtClean="0">
                <a:latin typeface="+mj-lt"/>
              </a:rPr>
              <a:t>sociedade</a:t>
            </a:r>
            <a:endParaRPr lang="pt-BR" sz="2400" dirty="0">
              <a:latin typeface="+mj-lt"/>
            </a:endParaRPr>
          </a:p>
          <a:p>
            <a:pPr algn="just" fontAlgn="base"/>
            <a:endParaRPr lang="pt-BR" sz="2400" dirty="0">
              <a:latin typeface="+mn-lt"/>
            </a:endParaRPr>
          </a:p>
          <a:p>
            <a:pPr algn="just" fontAlgn="base"/>
            <a:endParaRPr lang="pt-BR" sz="2400" dirty="0">
              <a:latin typeface="+mn-lt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77838" y="712042"/>
            <a:ext cx="7499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O QUE FAZ A PROEC?</a:t>
            </a:r>
            <a:endParaRPr lang="pt-BR" altLang="pt-BR" sz="36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77838" y="155024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293096"/>
            <a:ext cx="3747492" cy="24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470620" y="1655490"/>
            <a:ext cx="835292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fontAlgn="base"/>
            <a:r>
              <a:rPr lang="pt-BR" sz="2800" dirty="0" smtClean="0">
                <a:latin typeface="+mn-lt"/>
              </a:rPr>
              <a:t>Realiza </a:t>
            </a:r>
            <a:r>
              <a:rPr lang="pt-BR" sz="2800" dirty="0">
                <a:latin typeface="+mn-lt"/>
              </a:rPr>
              <a:t>o Projeto </a:t>
            </a:r>
            <a:r>
              <a:rPr lang="pt-BR" sz="2800" b="1" dirty="0" smtClean="0">
                <a:latin typeface="+mn-lt"/>
              </a:rPr>
              <a:t>Enredo Cultural na UFG </a:t>
            </a:r>
            <a:r>
              <a:rPr lang="pt-BR" sz="2800" dirty="0" smtClean="0">
                <a:latin typeface="+mn-lt"/>
              </a:rPr>
              <a:t>que </a:t>
            </a:r>
            <a:r>
              <a:rPr lang="pt-BR" dirty="0" smtClean="0">
                <a:latin typeface="+mn-lt"/>
              </a:rPr>
              <a:t>visa que </a:t>
            </a:r>
            <a:r>
              <a:rPr lang="pt-BR" dirty="0">
                <a:latin typeface="+mn-lt"/>
              </a:rPr>
              <a:t>visa produzir e exibir </a:t>
            </a:r>
            <a:r>
              <a:rPr lang="pt-BR" dirty="0" smtClean="0">
                <a:latin typeface="+mn-lt"/>
              </a:rPr>
              <a:t>episódios </a:t>
            </a:r>
            <a:r>
              <a:rPr lang="pt-BR" dirty="0">
                <a:latin typeface="+mn-lt"/>
              </a:rPr>
              <a:t>de aproximadamente 30 minutos de duração de um programa semanal de televisão voltado para a divulgação da produção artística e cultural produzida no âmbito da Universidade Federal de Goiás e da cidade de </a:t>
            </a:r>
            <a:r>
              <a:rPr lang="pt-BR" dirty="0" smtClean="0">
                <a:latin typeface="+mn-lt"/>
              </a:rPr>
              <a:t>Goiânia</a:t>
            </a:r>
            <a:endParaRPr lang="pt-BR" sz="2400" dirty="0">
              <a:latin typeface="+mn-lt"/>
            </a:endParaRPr>
          </a:p>
          <a:p>
            <a:pPr marL="0" indent="0" algn="just" fontAlgn="base">
              <a:buNone/>
            </a:pPr>
            <a:endParaRPr lang="pt-BR" sz="2400" dirty="0">
              <a:latin typeface="+mn-lt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77838" y="712042"/>
            <a:ext cx="7499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O QUE FAZ A PROEC?</a:t>
            </a:r>
            <a:endParaRPr lang="pt-BR" altLang="pt-BR" sz="36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77838" y="155024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125" y="4077073"/>
            <a:ext cx="5249424" cy="25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470620" y="1655490"/>
            <a:ext cx="8352928" cy="11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lvl="0" algn="just" fontAlgn="base"/>
            <a:r>
              <a:rPr lang="pt-BR" sz="2400" dirty="0">
                <a:latin typeface="+mj-lt"/>
              </a:rPr>
              <a:t>Apoia as ações da </a:t>
            </a:r>
            <a:r>
              <a:rPr lang="pt-BR" sz="2400" b="1" dirty="0">
                <a:latin typeface="+mj-lt"/>
              </a:rPr>
              <a:t>Casa Projetos Sociais UFG </a:t>
            </a:r>
            <a:r>
              <a:rPr lang="pt-BR" sz="2400" dirty="0">
                <a:latin typeface="+mj-lt"/>
              </a:rPr>
              <a:t>que desenvolve estratégias em prol da viabilização de projetos com grupos sociais como a Incubadora </a:t>
            </a:r>
            <a:r>
              <a:rPr lang="pt-BR" sz="2400" dirty="0" smtClean="0">
                <a:latin typeface="+mj-lt"/>
              </a:rPr>
              <a:t>Social</a:t>
            </a:r>
            <a:endParaRPr lang="pt-BR" sz="2400" dirty="0">
              <a:latin typeface="+mj-lt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77838" y="712042"/>
            <a:ext cx="7499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O QUE FAZ A PROEC?</a:t>
            </a:r>
            <a:endParaRPr lang="pt-BR" altLang="pt-BR" sz="36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77838" y="155024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67" y="3068960"/>
            <a:ext cx="3456384" cy="21613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178" y="3501008"/>
            <a:ext cx="3921262" cy="26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470620" y="1655490"/>
            <a:ext cx="8352928" cy="11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fontAlgn="base"/>
            <a:r>
              <a:rPr lang="pt-BR" sz="2400" dirty="0">
                <a:latin typeface="+mj-lt"/>
              </a:rPr>
              <a:t>Edita e publica a </a:t>
            </a:r>
            <a:r>
              <a:rPr lang="pt-BR" sz="2400" b="1" dirty="0">
                <a:latin typeface="+mj-lt"/>
              </a:rPr>
              <a:t>Revista UFG </a:t>
            </a:r>
            <a:r>
              <a:rPr lang="pt-BR" sz="2400" dirty="0">
                <a:latin typeface="+mj-lt"/>
              </a:rPr>
              <a:t>que se propõe a apresentar a produção intelectual gerada pela Extensão </a:t>
            </a:r>
            <a:r>
              <a:rPr lang="pt-BR" sz="2400" dirty="0" smtClean="0">
                <a:latin typeface="+mj-lt"/>
              </a:rPr>
              <a:t>Universitária</a:t>
            </a:r>
            <a:endParaRPr lang="pt-BR" sz="2400" dirty="0">
              <a:latin typeface="+mj-lt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77838" y="712042"/>
            <a:ext cx="7499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O QUE FAZ A PROEC?</a:t>
            </a:r>
            <a:endParaRPr lang="pt-BR" altLang="pt-BR" sz="36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77838" y="1550242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690" y="2795776"/>
            <a:ext cx="653191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97143" y="2204864"/>
            <a:ext cx="77793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pt-BR" sz="2800" dirty="0">
                <a:latin typeface="+mj-lt"/>
                <a:cs typeface="Arial" panose="020B0604020202020204" pitchFamily="34" charset="0"/>
              </a:rPr>
              <a:t>Comprometer-se com as qualidade dos Projetos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800" dirty="0">
                <a:latin typeface="+mj-lt"/>
                <a:cs typeface="Arial" panose="020B0604020202020204" pitchFamily="34" charset="0"/>
              </a:rPr>
              <a:t>Financiamento dos </a:t>
            </a:r>
            <a:r>
              <a:rPr lang="pt-BR" sz="2800" dirty="0" smtClean="0">
                <a:latin typeface="+mj-lt"/>
                <a:cs typeface="Arial" panose="020B0604020202020204" pitchFamily="34" charset="0"/>
              </a:rPr>
              <a:t>Projetos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800" dirty="0" smtClean="0">
                <a:latin typeface="+mj-lt"/>
                <a:cs typeface="Arial" panose="020B0604020202020204" pitchFamily="34" charset="0"/>
              </a:rPr>
              <a:t>Avançar na valorização da Extensão Universitária (Melhorar a pontuação)</a:t>
            </a:r>
            <a:endParaRPr lang="pt-BR" sz="2800" dirty="0">
              <a:latin typeface="+mj-lt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pt-BR" sz="2800" dirty="0" smtClean="0">
                <a:latin typeface="+mj-lt"/>
                <a:cs typeface="Arial" panose="020B0604020202020204" pitchFamily="34" charset="0"/>
              </a:rPr>
              <a:t>Internacionalização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800" u="sng" dirty="0">
                <a:cs typeface="Arial" panose="020B0604020202020204" pitchFamily="34" charset="0"/>
              </a:rPr>
              <a:t>Integração das ações de Extensão na Pesquisa e Extensão com a atuação dos docentes, técnico- administrativos e </a:t>
            </a:r>
            <a:r>
              <a:rPr lang="pt-BR" sz="2800" u="sng" dirty="0" smtClean="0">
                <a:cs typeface="Arial" panose="020B0604020202020204" pitchFamily="34" charset="0"/>
              </a:rPr>
              <a:t>alunos</a:t>
            </a:r>
            <a:endParaRPr lang="pt-BR" sz="2800" u="sng" dirty="0"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897143" y="845436"/>
            <a:ext cx="7928298" cy="92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n-lt"/>
              </a:rPr>
              <a:t>DESAFIOS DA EXTENSÃO</a:t>
            </a:r>
            <a:endParaRPr lang="pt-BR" altLang="pt-BR" sz="3600" b="1" dirty="0">
              <a:latin typeface="+mn-lt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897143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2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850564" y="1124744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69368"/>
            <a:ext cx="8021455" cy="52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ector reto 11"/>
          <p:cNvCxnSpPr/>
          <p:nvPr/>
        </p:nvCxnSpPr>
        <p:spPr>
          <a:xfrm flipV="1">
            <a:off x="813841" y="1196752"/>
            <a:ext cx="8009707" cy="8585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539552" y="2515464"/>
            <a:ext cx="6999288" cy="44627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fontAlgn="base"/>
            <a:r>
              <a:rPr lang="pt-BR" sz="1600" dirty="0"/>
              <a:t>Lucilene Maria de Sousa</a:t>
            </a:r>
          </a:p>
          <a:p>
            <a:pPr algn="ctr" fontAlgn="base"/>
            <a:r>
              <a:rPr lang="pt-BR" sz="1600" b="1" dirty="0"/>
              <a:t>Pró-Reitora de Extensão e Cultura/UFG</a:t>
            </a:r>
          </a:p>
          <a:p>
            <a:pPr algn="ctr" fontAlgn="base"/>
            <a:endParaRPr lang="pt-BR" sz="1600" dirty="0"/>
          </a:p>
          <a:p>
            <a:pPr algn="ctr" fontAlgn="base"/>
            <a:r>
              <a:rPr lang="pt-BR" sz="1600" dirty="0" smtClean="0"/>
              <a:t>Flavia </a:t>
            </a:r>
            <a:r>
              <a:rPr lang="pt-BR" sz="1600" dirty="0"/>
              <a:t>Maria </a:t>
            </a:r>
            <a:r>
              <a:rPr lang="pt-BR" sz="1600" dirty="0" err="1"/>
              <a:t>Cruvinel</a:t>
            </a:r>
            <a:endParaRPr lang="pt-BR" sz="1600" dirty="0"/>
          </a:p>
          <a:p>
            <a:pPr algn="ctr" fontAlgn="base"/>
            <a:r>
              <a:rPr lang="pt-BR" sz="1600" b="1" dirty="0"/>
              <a:t>Pró-Reitora Adjunta de Extensão e Cultura /UFG</a:t>
            </a:r>
          </a:p>
          <a:p>
            <a:pPr algn="ctr" fontAlgn="base"/>
            <a:r>
              <a:rPr lang="pt-BR" sz="1600" b="1" dirty="0"/>
              <a:t> Diretora de Cultura/UFG</a:t>
            </a:r>
          </a:p>
          <a:p>
            <a:pPr algn="ctr" fontAlgn="base"/>
            <a:endParaRPr lang="pt-BR" sz="1600" dirty="0"/>
          </a:p>
          <a:p>
            <a:pPr algn="ctr" fontAlgn="base"/>
            <a:r>
              <a:rPr lang="pt-BR" sz="1600" dirty="0"/>
              <a:t>Emiliano Godoi Lobo</a:t>
            </a:r>
          </a:p>
          <a:p>
            <a:pPr algn="ctr" fontAlgn="base"/>
            <a:r>
              <a:rPr lang="pt-BR" sz="1600" b="1" dirty="0"/>
              <a:t>Diretor de Extensão</a:t>
            </a:r>
            <a:r>
              <a:rPr lang="pt-BR" b="1" dirty="0"/>
              <a:t>/UFG</a:t>
            </a:r>
            <a:endParaRPr lang="pt-BR" dirty="0"/>
          </a:p>
          <a:p>
            <a:pPr algn="ctr" fontAlgn="base"/>
            <a:endParaRPr lang="pt-BR" sz="800" dirty="0"/>
          </a:p>
          <a:p>
            <a:pPr algn="ctr" fontAlgn="base"/>
            <a:r>
              <a:rPr lang="pt-BR" b="1" dirty="0"/>
              <a:t>Equipe Técnica </a:t>
            </a:r>
          </a:p>
          <a:p>
            <a:pPr algn="ctr" fontAlgn="base"/>
            <a:r>
              <a:rPr lang="pt-BR" sz="1500" dirty="0" smtClean="0"/>
              <a:t>Adriana Cavalcante - Recepcionista</a:t>
            </a:r>
          </a:p>
          <a:p>
            <a:pPr algn="ctr" fontAlgn="base"/>
            <a:r>
              <a:rPr lang="pt-BR" sz="1500" dirty="0" smtClean="0"/>
              <a:t>Jéssica </a:t>
            </a:r>
            <a:r>
              <a:rPr lang="pt-BR" sz="1500" dirty="0" err="1"/>
              <a:t>Traguetto</a:t>
            </a:r>
            <a:r>
              <a:rPr lang="pt-BR" sz="1500" dirty="0"/>
              <a:t> – Assistente administrativo</a:t>
            </a:r>
          </a:p>
          <a:p>
            <a:pPr algn="ctr" fontAlgn="base"/>
            <a:r>
              <a:rPr lang="pt-BR" sz="1500" dirty="0"/>
              <a:t>Hélio Antônio Batista – Assistente administrativo </a:t>
            </a:r>
          </a:p>
          <a:p>
            <a:pPr algn="ctr" fontAlgn="base"/>
            <a:r>
              <a:rPr lang="pt-BR" sz="1500" dirty="0" smtClean="0"/>
              <a:t>Leandro </a:t>
            </a:r>
            <a:r>
              <a:rPr lang="pt-BR" sz="1500" dirty="0"/>
              <a:t>Machado – Coordenador administrativo </a:t>
            </a:r>
          </a:p>
          <a:p>
            <a:pPr algn="ctr" fontAlgn="base"/>
            <a:r>
              <a:rPr lang="pt-BR" sz="1500" dirty="0"/>
              <a:t>Rosângela Sousa Santana – Analista de TI - CERCOMP </a:t>
            </a:r>
            <a:endParaRPr lang="pt-BR" sz="1500" dirty="0" smtClean="0"/>
          </a:p>
          <a:p>
            <a:pPr algn="ctr" fontAlgn="base"/>
            <a:r>
              <a:rPr lang="es-ES" sz="1500" dirty="0" err="1"/>
              <a:t>Suely</a:t>
            </a:r>
            <a:r>
              <a:rPr lang="es-ES" sz="1500" dirty="0"/>
              <a:t> </a:t>
            </a:r>
            <a:r>
              <a:rPr lang="es-ES" sz="1500" dirty="0" err="1"/>
              <a:t>Dalva</a:t>
            </a:r>
            <a:r>
              <a:rPr lang="es-ES" sz="1500" dirty="0"/>
              <a:t> O. Q. </a:t>
            </a:r>
            <a:r>
              <a:rPr lang="es-ES" sz="1500" dirty="0" smtClean="0"/>
              <a:t>Bueno – Técnico Administrativo</a:t>
            </a:r>
            <a:endParaRPr lang="pt-BR" sz="1500" dirty="0"/>
          </a:p>
          <a:p>
            <a:pPr algn="ctr" fontAlgn="base"/>
            <a:r>
              <a:rPr lang="pt-BR" sz="1500" dirty="0" err="1" smtClean="0"/>
              <a:t>Zenilde</a:t>
            </a:r>
            <a:r>
              <a:rPr lang="pt-BR" sz="1500" dirty="0" smtClean="0"/>
              <a:t> </a:t>
            </a:r>
            <a:r>
              <a:rPr lang="pt-BR" sz="1500" dirty="0"/>
              <a:t>Nunes </a:t>
            </a:r>
            <a:r>
              <a:rPr lang="pt-BR" sz="1500" dirty="0" smtClean="0"/>
              <a:t>Batista – Secretária Executiva</a:t>
            </a:r>
            <a:endParaRPr lang="pt-BR" sz="1500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813841" y="444408"/>
            <a:ext cx="7499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CONHEÇA MAIS SOBRE A PROEC</a:t>
            </a:r>
            <a:endParaRPr lang="pt-BR" altLang="pt-BR" sz="3600" b="1" dirty="0"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10540" y="1291632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+mj-lt"/>
              </a:rPr>
              <a:t>Site: </a:t>
            </a:r>
            <a:r>
              <a:rPr lang="pt-BR" sz="2400" dirty="0">
                <a:latin typeface="+mj-lt"/>
              </a:rPr>
              <a:t>https://www.proec.ufg.br/</a:t>
            </a:r>
          </a:p>
          <a:p>
            <a:r>
              <a:rPr lang="pt-BR" sz="2400" b="1" dirty="0">
                <a:latin typeface="+mj-lt"/>
              </a:rPr>
              <a:t>Telefones</a:t>
            </a:r>
            <a:r>
              <a:rPr lang="pt-BR" sz="2400" dirty="0">
                <a:latin typeface="+mj-lt"/>
              </a:rPr>
              <a:t>: 3521-1329/3521-1365</a:t>
            </a:r>
          </a:p>
          <a:p>
            <a:r>
              <a:rPr lang="pt-BR" sz="2400" b="1" dirty="0">
                <a:latin typeface="+mj-lt"/>
              </a:rPr>
              <a:t>E-mail: </a:t>
            </a:r>
            <a:r>
              <a:rPr lang="pt-BR" sz="2400" i="1" dirty="0">
                <a:latin typeface="+mj-lt"/>
              </a:rPr>
              <a:t>ufgproec@gmail.com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97EA7165-4989-4F84-9D42-92397E828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24" y="1370032"/>
            <a:ext cx="2912324" cy="163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/>
          </p:cNvSpPr>
          <p:nvPr/>
        </p:nvSpPr>
        <p:spPr bwMode="auto">
          <a:xfrm>
            <a:off x="395536" y="1844824"/>
            <a:ext cx="8352928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fontAlgn="base"/>
            <a:endParaRPr lang="pt-BR" sz="2400" dirty="0">
              <a:latin typeface="+mn-lt"/>
            </a:endParaRPr>
          </a:p>
          <a:p>
            <a:pPr algn="just" fontAlgn="base"/>
            <a:endParaRPr lang="pt-BR" sz="2400" dirty="0">
              <a:latin typeface="+mn-lt"/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 bwMode="auto">
          <a:xfrm>
            <a:off x="477838" y="712042"/>
            <a:ext cx="7499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 b="1" dirty="0">
              <a:latin typeface="+mj-lt"/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398462" y="98072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/>
          </p:cNvSpPr>
          <p:nvPr/>
        </p:nvSpPr>
        <p:spPr bwMode="auto">
          <a:xfrm>
            <a:off x="665806" y="292942"/>
            <a:ext cx="707747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3600" b="1" dirty="0">
                <a:latin typeface="+mj-lt"/>
              </a:rPr>
              <a:t>ACESSE  SITE?</a:t>
            </a:r>
            <a:endParaRPr lang="pt-BR" altLang="pt-BR" sz="3600" b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49" y="1131142"/>
            <a:ext cx="6393804" cy="149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3" y="2322829"/>
            <a:ext cx="8111208" cy="456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2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 rot="20027739">
            <a:off x="62137" y="3183608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800" b="1" i="1" dirty="0">
                <a:solidFill>
                  <a:srgbClr val="00B0F0"/>
                </a:solidFill>
              </a:rPr>
              <a:t>Nossos agradecimentos!</a:t>
            </a:r>
          </a:p>
        </p:txBody>
      </p:sp>
    </p:spTree>
    <p:extLst>
      <p:ext uri="{BB962C8B-B14F-4D97-AF65-F5344CB8AC3E}">
        <p14:creationId xmlns:p14="http://schemas.microsoft.com/office/powerpoint/2010/main" val="24721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/>
          </p:cNvSpPr>
          <p:nvPr/>
        </p:nvSpPr>
        <p:spPr bwMode="auto">
          <a:xfrm>
            <a:off x="395536" y="1844824"/>
            <a:ext cx="8352928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fontAlgn="base"/>
            <a:endParaRPr lang="pt-BR" sz="2400" dirty="0">
              <a:latin typeface="+mn-lt"/>
            </a:endParaRPr>
          </a:p>
          <a:p>
            <a:pPr algn="just" fontAlgn="base"/>
            <a:endParaRPr lang="pt-BR" sz="2400" dirty="0">
              <a:latin typeface="+mn-lt"/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 bwMode="auto">
          <a:xfrm>
            <a:off x="477838" y="712042"/>
            <a:ext cx="7499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 b="1" dirty="0">
              <a:latin typeface="+mj-lt"/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398462" y="98072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2D314F5-7E25-4DAD-B2B1-58BE829A37D6}"/>
              </a:ext>
            </a:extLst>
          </p:cNvPr>
          <p:cNvSpPr txBox="1"/>
          <p:nvPr/>
        </p:nvSpPr>
        <p:spPr>
          <a:xfrm>
            <a:off x="827584" y="2276872"/>
            <a:ext cx="7149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sz="2800" b="1" dirty="0"/>
              <a:t>OBRIGADA!</a:t>
            </a:r>
          </a:p>
          <a:p>
            <a:pPr algn="ctr">
              <a:spcBef>
                <a:spcPct val="0"/>
              </a:spcBef>
            </a:pPr>
            <a:endParaRPr lang="pt-BR" altLang="pt-BR" sz="2800" b="1" dirty="0"/>
          </a:p>
          <a:p>
            <a:pPr algn="ctr">
              <a:spcBef>
                <a:spcPct val="0"/>
              </a:spcBef>
            </a:pPr>
            <a:r>
              <a:rPr lang="pt-BR" altLang="pt-BR" sz="2800" b="1" dirty="0" err="1"/>
              <a:t>Profa</a:t>
            </a:r>
            <a:r>
              <a:rPr lang="pt-BR" altLang="pt-BR" sz="2800" b="1" dirty="0"/>
              <a:t> Lucilene Maria de Sousa</a:t>
            </a:r>
          </a:p>
          <a:p>
            <a:pPr algn="ctr">
              <a:spcBef>
                <a:spcPct val="0"/>
              </a:spcBef>
            </a:pPr>
            <a:r>
              <a:rPr lang="pt-BR" altLang="pt-BR" sz="2800" b="1" dirty="0"/>
              <a:t>PRÓ-REITORIA DE EXTENSÃO E CULTURA</a:t>
            </a:r>
          </a:p>
          <a:p>
            <a:pPr algn="ctr">
              <a:spcBef>
                <a:spcPct val="0"/>
              </a:spcBef>
            </a:pPr>
            <a:r>
              <a:rPr lang="pt-BR" sz="2800" b="1" dirty="0"/>
              <a:t>lumasa@ufg.br</a:t>
            </a:r>
          </a:p>
          <a:p>
            <a:pPr algn="ctr">
              <a:spcBef>
                <a:spcPct val="0"/>
              </a:spcBef>
            </a:pPr>
            <a:r>
              <a:rPr lang="pt-BR" sz="2800" b="1" dirty="0"/>
              <a:t>3521-1198  99265-7899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409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68ADEE3F-E43D-49F6-8675-09F0A05E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16571DCE-AD5E-4FE5-8B42-D799A63FA1FF}"/>
              </a:ext>
            </a:extLst>
          </p:cNvPr>
          <p:cNvCxnSpPr/>
          <p:nvPr/>
        </p:nvCxnSpPr>
        <p:spPr>
          <a:xfrm>
            <a:off x="611560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28DA5EAC-0017-491D-9E2A-C8F50E3F5D0E}"/>
              </a:ext>
            </a:extLst>
          </p:cNvPr>
          <p:cNvSpPr/>
          <p:nvPr/>
        </p:nvSpPr>
        <p:spPr>
          <a:xfrm>
            <a:off x="611560" y="1061316"/>
            <a:ext cx="6353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3200" b="1" dirty="0"/>
              <a:t>Extensão universitária </a:t>
            </a:r>
            <a:r>
              <a:rPr lang="pt-BR" altLang="pt-BR" sz="3200" b="1" dirty="0" smtClean="0"/>
              <a:t>PARA QUEM?</a:t>
            </a:r>
            <a:endParaRPr lang="pt-BR" altLang="pt-BR" sz="3200" b="1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B95DD41-13DC-47B7-82BC-4DC96EBC83BF}"/>
              </a:ext>
            </a:extLst>
          </p:cNvPr>
          <p:cNvSpPr/>
          <p:nvPr/>
        </p:nvSpPr>
        <p:spPr>
          <a:xfrm>
            <a:off x="629430" y="2134435"/>
            <a:ext cx="797501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pt-BR" altLang="pt-BR" sz="2400" b="1" dirty="0">
                <a:latin typeface="+mj-lt"/>
                <a:cs typeface="Arial" panose="020B0604020202020204" pitchFamily="34" charset="0"/>
              </a:rPr>
              <a:t>Primeiramente, Extensão deve ser pensada para a </a:t>
            </a:r>
            <a:r>
              <a:rPr lang="pt-BR" altLang="pt-BR" sz="2400" b="1" dirty="0" smtClean="0">
                <a:latin typeface="+mj-lt"/>
                <a:cs typeface="Arial" panose="020B0604020202020204" pitchFamily="34" charset="0"/>
              </a:rPr>
              <a:t>sociedade</a:t>
            </a:r>
            <a:endParaRPr lang="pt-BR" altLang="pt-BR" sz="2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 Box 1030">
            <a:extLst>
              <a:ext uri="{FF2B5EF4-FFF2-40B4-BE49-F238E27FC236}">
                <a16:creationId xmlns:a16="http://schemas.microsoft.com/office/drawing/2014/main" xmlns="" id="{30B2A347-D809-4750-AB7B-DC8A2811A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3212976"/>
            <a:ext cx="66247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deve ser pensada para os docentes e pesquisadores colocarem em prática seus estudos e conhecimentos </a:t>
            </a:r>
            <a:r>
              <a:rPr lang="pt-BR" altLang="pt-BR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pesquisados</a:t>
            </a:r>
            <a:endParaRPr lang="pt-BR" altLang="pt-BR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 Box 1031">
            <a:extLst>
              <a:ext uri="{FF2B5EF4-FFF2-40B4-BE49-F238E27FC236}">
                <a16:creationId xmlns:a16="http://schemas.microsoft.com/office/drawing/2014/main" xmlns="" id="{A465C20E-37A4-4052-882E-E82AB841D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260" y="4869160"/>
            <a:ext cx="67832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deve ser pensada para os alunos poderem, em sua formação, conviver com a </a:t>
            </a:r>
            <a:r>
              <a:rPr lang="pt-BR" altLang="pt-BR" b="1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práxis </a:t>
            </a:r>
            <a:r>
              <a:rPr lang="pt-BR" altLang="pt-BR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do mundo vivido em </a:t>
            </a:r>
            <a:r>
              <a:rPr lang="pt-BR" altLang="pt-BR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sociedade</a:t>
            </a:r>
            <a:endParaRPr lang="pt-BR" altLang="pt-BR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xmlns="" id="{2EB35E61-058A-4E3F-B6B4-4B3278EB5564}"/>
              </a:ext>
            </a:extLst>
          </p:cNvPr>
          <p:cNvSpPr/>
          <p:nvPr/>
        </p:nvSpPr>
        <p:spPr>
          <a:xfrm>
            <a:off x="827584" y="3645024"/>
            <a:ext cx="1152128" cy="268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xmlns="" id="{51CA9204-F83B-4A05-AC09-D0B54582E3CC}"/>
              </a:ext>
            </a:extLst>
          </p:cNvPr>
          <p:cNvSpPr/>
          <p:nvPr/>
        </p:nvSpPr>
        <p:spPr>
          <a:xfrm>
            <a:off x="846878" y="5328118"/>
            <a:ext cx="1152128" cy="268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12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>
            <a:extLst>
              <a:ext uri="{FF2B5EF4-FFF2-40B4-BE49-F238E27FC236}">
                <a16:creationId xmlns:a16="http://schemas.microsoft.com/office/drawing/2014/main" xmlns="" id="{68ADEE3F-E43D-49F6-8675-09F0A05E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xmlns="" id="{16571DCE-AD5E-4FE5-8B42-D799A63FA1FF}"/>
              </a:ext>
            </a:extLst>
          </p:cNvPr>
          <p:cNvCxnSpPr/>
          <p:nvPr/>
        </p:nvCxnSpPr>
        <p:spPr>
          <a:xfrm>
            <a:off x="611560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1BA88C7-DEEB-4844-AFFE-107F72DE19BF}"/>
              </a:ext>
            </a:extLst>
          </p:cNvPr>
          <p:cNvSpPr/>
          <p:nvPr/>
        </p:nvSpPr>
        <p:spPr>
          <a:xfrm>
            <a:off x="611560" y="1061316"/>
            <a:ext cx="5362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3200" b="1" dirty="0"/>
              <a:t>Extensão universitária </a:t>
            </a:r>
            <a:r>
              <a:rPr lang="pt-BR" altLang="pt-BR" sz="3200" b="1" dirty="0" smtClean="0"/>
              <a:t>COMO?</a:t>
            </a:r>
            <a:endParaRPr lang="pt-BR" altLang="pt-BR" sz="3200" b="1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68816401-57A8-47A6-8593-8A7DB6680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79" y="1916832"/>
            <a:ext cx="71108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b="1" dirty="0">
                <a:latin typeface="+mj-lt"/>
                <a:cs typeface="Times New Roman" panose="02020603050405020304" pitchFamily="18" charset="0"/>
              </a:rPr>
              <a:t>Reconhecer as características de atuação da sua unidade ou órgão; suas habilidades e competências; capacidade e competência de seu quadro docente e </a:t>
            </a:r>
            <a:r>
              <a:rPr lang="pt-BR" altLang="pt-BR" b="1" dirty="0" smtClean="0">
                <a:latin typeface="+mj-lt"/>
                <a:cs typeface="Times New Roman" panose="02020603050405020304" pitchFamily="18" charset="0"/>
              </a:rPr>
              <a:t>técnico-administrativo; reconhecer as demandas da sociedade; integração </a:t>
            </a:r>
            <a:r>
              <a:rPr lang="pt-BR" altLang="pt-BR" b="1" dirty="0">
                <a:latin typeface="+mj-lt"/>
                <a:cs typeface="Times New Roman" panose="02020603050405020304" pitchFamily="18" charset="0"/>
              </a:rPr>
              <a:t>ensino-pesquisa-extensão</a:t>
            </a:r>
            <a:r>
              <a:rPr lang="pt-BR" altLang="pt-BR" b="1" dirty="0" smtClean="0">
                <a:latin typeface="+mj-lt"/>
                <a:cs typeface="Times New Roman" panose="02020603050405020304" pitchFamily="18" charset="0"/>
              </a:rPr>
              <a:t>.</a:t>
            </a:r>
            <a:endParaRPr lang="pt-BR" altLang="pt-BR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xmlns="" id="{E54B336C-3234-4ED5-AFF8-E7D8D2CD7782}"/>
              </a:ext>
            </a:extLst>
          </p:cNvPr>
          <p:cNvSpPr/>
          <p:nvPr/>
        </p:nvSpPr>
        <p:spPr>
          <a:xfrm>
            <a:off x="395536" y="2476499"/>
            <a:ext cx="1152128" cy="268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F9AF8322-85E2-40AD-98EC-DB209A7B55D6}"/>
              </a:ext>
            </a:extLst>
          </p:cNvPr>
          <p:cNvSpPr/>
          <p:nvPr/>
        </p:nvSpPr>
        <p:spPr>
          <a:xfrm>
            <a:off x="3347864" y="3943212"/>
            <a:ext cx="5254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altLang="pt-BR" sz="2400" b="1" dirty="0">
                <a:solidFill>
                  <a:srgbClr val="002060"/>
                </a:solidFill>
              </a:rPr>
              <a:t>Projetos, cursos, eventos, prestação de serviços...</a:t>
            </a:r>
          </a:p>
        </p:txBody>
      </p:sp>
      <p:sp>
        <p:nvSpPr>
          <p:cNvPr id="10" name="Seta: para a Direita 8">
            <a:extLst>
              <a:ext uri="{FF2B5EF4-FFF2-40B4-BE49-F238E27FC236}">
                <a16:creationId xmlns:a16="http://schemas.microsoft.com/office/drawing/2014/main" xmlns="" id="{E54B336C-3234-4ED5-AFF8-E7D8D2CD7782}"/>
              </a:ext>
            </a:extLst>
          </p:cNvPr>
          <p:cNvSpPr/>
          <p:nvPr/>
        </p:nvSpPr>
        <p:spPr>
          <a:xfrm>
            <a:off x="2048955" y="4126565"/>
            <a:ext cx="1152128" cy="26822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85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2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77838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62000" y="7620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pt-BR" sz="3200" b="1" dirty="0">
                <a:latin typeface="+mn-lt"/>
              </a:rPr>
              <a:t>PLANO NACIONAL DE EXTENSÃO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27584" y="1988840"/>
            <a:ext cx="741682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altLang="pt-BR" b="1" dirty="0">
                <a:solidFill>
                  <a:srgbClr val="002060"/>
                </a:solidFill>
              </a:rPr>
              <a:t>Extensão fundamentada em dois princípios:</a:t>
            </a:r>
          </a:p>
          <a:p>
            <a:pPr marL="0" indent="0">
              <a:buNone/>
            </a:pPr>
            <a:endParaRPr lang="pt-BR" altLang="pt-BR" b="1" dirty="0"/>
          </a:p>
          <a:p>
            <a:pPr algn="just">
              <a:buFont typeface="Wingdings" pitchFamily="2" charset="2"/>
              <a:buChar char="Ü"/>
            </a:pPr>
            <a:r>
              <a:rPr lang="pt-BR" altLang="pt-BR" dirty="0"/>
              <a:t> </a:t>
            </a:r>
            <a:r>
              <a:rPr lang="pt-BR" altLang="pt-BR" dirty="0" err="1"/>
              <a:t>Indissociabilidade</a:t>
            </a:r>
            <a:endParaRPr lang="pt-BR" altLang="pt-BR" dirty="0"/>
          </a:p>
          <a:p>
            <a:pPr algn="just">
              <a:buFont typeface="Wingdings" pitchFamily="2" charset="2"/>
              <a:buChar char="Ü"/>
            </a:pPr>
            <a:endParaRPr lang="pt-BR" altLang="pt-BR" dirty="0"/>
          </a:p>
          <a:p>
            <a:pPr algn="just">
              <a:buFont typeface="Wingdings" pitchFamily="2" charset="2"/>
              <a:buChar char="Ü"/>
            </a:pPr>
            <a:r>
              <a:rPr lang="pt-BR" altLang="pt-BR" dirty="0"/>
              <a:t> Ação transformadora (com interação social e   interdisciplinaridade)</a:t>
            </a:r>
          </a:p>
          <a:p>
            <a:pPr>
              <a:buFont typeface="Wingdings" pitchFamily="2" charset="2"/>
              <a:buChar char="Ü"/>
            </a:pPr>
            <a:endParaRPr lang="pt-BR" altLang="pt-BR" dirty="0"/>
          </a:p>
          <a:p>
            <a:pPr>
              <a:buFont typeface="Wingdings" pitchFamily="2" charset="2"/>
              <a:buChar char="Ü"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994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469082" y="1487488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77838" y="620688"/>
            <a:ext cx="733606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200" b="1" dirty="0"/>
              <a:t>LEI DE DIRETRIZES E BASES DA EDUCAÇÃO NACIONAL</a:t>
            </a:r>
            <a:br>
              <a:rPr lang="pt-BR" altLang="pt-BR" sz="3200" b="1" dirty="0"/>
            </a:br>
            <a:r>
              <a:rPr lang="pt-BR" altLang="pt-BR" sz="3200" b="1" dirty="0"/>
              <a:t>(Nº 9.394 – 1996)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78107" y="1636450"/>
            <a:ext cx="8245441" cy="1649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altLang="pt-BR" sz="2400" b="1" dirty="0"/>
              <a:t>“A extensão universitária é o processo educativo, cultural e científico que articula o Ensino e a Pesquisa de forma </a:t>
            </a:r>
            <a:r>
              <a:rPr lang="pt-BR" altLang="pt-BR" sz="2400" b="1" dirty="0">
                <a:solidFill>
                  <a:srgbClr val="0070C0"/>
                </a:solidFill>
              </a:rPr>
              <a:t>INDISSOCIÁVEL</a:t>
            </a:r>
            <a:r>
              <a:rPr lang="pt-BR" altLang="pt-BR" sz="2400" b="1" dirty="0"/>
              <a:t> e viabiliza a relação </a:t>
            </a:r>
            <a:r>
              <a:rPr lang="pt-BR" altLang="pt-BR" sz="2400" b="1" dirty="0">
                <a:solidFill>
                  <a:srgbClr val="0070C0"/>
                </a:solidFill>
              </a:rPr>
              <a:t>TRANSFORMADORA</a:t>
            </a:r>
            <a:r>
              <a:rPr lang="pt-BR" altLang="pt-BR" sz="2400" b="1" dirty="0"/>
              <a:t> entre Universidade e </a:t>
            </a:r>
            <a:r>
              <a:rPr lang="pt-BR" altLang="pt-BR" sz="2400" b="1" dirty="0" smtClean="0"/>
              <a:t>Sociedade...”</a:t>
            </a:r>
            <a:endParaRPr lang="pt-BR" altLang="pt-BR" sz="1800" b="1" i="1" dirty="0"/>
          </a:p>
        </p:txBody>
      </p:sp>
      <p:sp>
        <p:nvSpPr>
          <p:cNvPr id="2" name="Retângulo 1"/>
          <p:cNvSpPr/>
          <p:nvPr/>
        </p:nvSpPr>
        <p:spPr>
          <a:xfrm>
            <a:off x="587323" y="3404233"/>
            <a:ext cx="8227007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sz="2400" b="1" dirty="0" smtClean="0"/>
              <a:t>“</a:t>
            </a:r>
            <a:r>
              <a:rPr lang="pt-BR" altLang="pt-BR" sz="2400" b="1" dirty="0" smtClean="0">
                <a:solidFill>
                  <a:srgbClr val="0070C0"/>
                </a:solidFill>
              </a:rPr>
              <a:t>TROCA </a:t>
            </a:r>
            <a:r>
              <a:rPr lang="pt-BR" altLang="pt-BR" sz="2400" b="1" dirty="0">
                <a:solidFill>
                  <a:srgbClr val="0070C0"/>
                </a:solidFill>
              </a:rPr>
              <a:t>DE SABERES </a:t>
            </a:r>
            <a:r>
              <a:rPr lang="pt-BR" altLang="pt-BR" sz="2400" b="1" dirty="0"/>
              <a:t>sistematizados, acadêmico e </a:t>
            </a:r>
            <a:r>
              <a:rPr lang="pt-BR" altLang="pt-BR" sz="2400" b="1" dirty="0" smtClean="0"/>
              <a:t>popular para a </a:t>
            </a:r>
            <a:r>
              <a:rPr lang="pt-BR" altLang="pt-BR" sz="2400" b="1" dirty="0">
                <a:solidFill>
                  <a:srgbClr val="0070C0"/>
                </a:solidFill>
              </a:rPr>
              <a:t>PRODUÇÃO DO CONHECIMENTO </a:t>
            </a:r>
            <a:r>
              <a:rPr lang="pt-BR" altLang="pt-BR" sz="2400" b="1" dirty="0"/>
              <a:t>resultante do confronto com a </a:t>
            </a:r>
            <a:r>
              <a:rPr lang="pt-BR" altLang="pt-BR" sz="2400" b="1" dirty="0" smtClean="0"/>
              <a:t>realidade, </a:t>
            </a:r>
            <a:r>
              <a:rPr lang="pt-BR" altLang="pt-BR" sz="2400" b="1" dirty="0"/>
              <a:t>a democratização do conhecimento acadêmico e a participação efetiva da comunidade na atuação da Universidade</a:t>
            </a:r>
            <a:r>
              <a:rPr lang="pt-BR" altLang="pt-BR" sz="2400" b="1" dirty="0" smtClean="0"/>
              <a:t>...”</a:t>
            </a:r>
            <a:endParaRPr lang="pt-BR" alt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547044" y="5517232"/>
            <a:ext cx="827650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altLang="pt-BR" sz="2400" b="1" dirty="0" smtClean="0"/>
              <a:t>“Além </a:t>
            </a:r>
            <a:r>
              <a:rPr lang="pt-BR" altLang="pt-BR" sz="2400" b="1" dirty="0"/>
              <a:t>de </a:t>
            </a:r>
            <a:r>
              <a:rPr lang="pt-BR" altLang="pt-BR" sz="2400" b="1" dirty="0" err="1"/>
              <a:t>instrumentalizadora</a:t>
            </a:r>
            <a:r>
              <a:rPr lang="pt-BR" altLang="pt-BR" sz="2400" b="1" dirty="0"/>
              <a:t> deste processo dialético de teoria/prática, a Extensão é um trabalho </a:t>
            </a:r>
            <a:r>
              <a:rPr lang="pt-BR" altLang="pt-BR" sz="2400" b="1" dirty="0">
                <a:solidFill>
                  <a:srgbClr val="0070C0"/>
                </a:solidFill>
              </a:rPr>
              <a:t>INTERDISCIPLINAR</a:t>
            </a:r>
            <a:r>
              <a:rPr lang="pt-BR" altLang="pt-BR" sz="2400" b="1" dirty="0"/>
              <a:t>  que favorece a visão integrada do </a:t>
            </a:r>
            <a:r>
              <a:rPr lang="pt-BR" altLang="pt-BR" sz="2400" b="1" dirty="0" smtClean="0"/>
              <a:t>social”</a:t>
            </a:r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4716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 descr="C:\Users\Zenilde\Documents\SECRETARIA PROEC 2014\Diversos\Assinatura PRO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/>
          </p:cNvSpPr>
          <p:nvPr/>
        </p:nvSpPr>
        <p:spPr bwMode="auto">
          <a:xfrm>
            <a:off x="395536" y="5066381"/>
            <a:ext cx="8666162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 algn="ctr" eaLnBrk="1" hangingPunct="1">
              <a:buClrTx/>
              <a:buSzTx/>
              <a:buNone/>
            </a:pPr>
            <a:r>
              <a:rPr lang="pt-BR" sz="2400" dirty="0">
                <a:latin typeface="Calibri" panose="020F0502020204030204" pitchFamily="34" charset="0"/>
              </a:rPr>
              <a:t>Promover a </a:t>
            </a:r>
            <a:r>
              <a:rPr lang="pt-BR" sz="2400" b="1" dirty="0">
                <a:latin typeface="Calibri" panose="020F0502020204030204" pitchFamily="34" charset="0"/>
              </a:rPr>
              <a:t>interação dos saberes</a:t>
            </a:r>
            <a:r>
              <a:rPr lang="pt-BR" sz="2400" dirty="0">
                <a:latin typeface="Calibri" panose="020F0502020204030204" pitchFamily="34" charset="0"/>
              </a:rPr>
              <a:t>, socializando a cultura e o conhecimento acadêmico, enriquecendo-se com os </a:t>
            </a:r>
            <a:r>
              <a:rPr lang="pt-BR" sz="2400" b="1" dirty="0">
                <a:latin typeface="Calibri" panose="020F0502020204030204" pitchFamily="34" charset="0"/>
              </a:rPr>
              <a:t>saberes </a:t>
            </a:r>
            <a:r>
              <a:rPr lang="pt-BR" sz="2400" b="1" dirty="0" err="1" smtClean="0">
                <a:latin typeface="Calibri" panose="020F0502020204030204" pitchFamily="34" charset="0"/>
              </a:rPr>
              <a:t>extra-acadêmicos</a:t>
            </a:r>
            <a:endParaRPr lang="pt-BR" sz="2400" b="1" dirty="0">
              <a:latin typeface="Calibri" panose="020F0502020204030204" pitchFamily="34" charset="0"/>
            </a:endParaRPr>
          </a:p>
          <a:p>
            <a:pPr marL="0" indent="0" algn="ctr" eaLnBrk="1" hangingPunct="1">
              <a:buClrTx/>
              <a:buSzTx/>
              <a:buNone/>
            </a:pPr>
            <a:endParaRPr lang="pt-BR" sz="1200" b="1" dirty="0">
              <a:latin typeface="Calibri" panose="020F0502020204030204" pitchFamily="34" charset="0"/>
            </a:endParaRPr>
          </a:p>
          <a:p>
            <a:pPr marL="0" indent="0" algn="r" eaLnBrk="1" hangingPunct="1">
              <a:buClrTx/>
              <a:buSzTx/>
              <a:buNone/>
            </a:pPr>
            <a:r>
              <a:rPr lang="pt-BR" sz="1200" b="1" dirty="0">
                <a:latin typeface="Calibri" panose="020F0502020204030204" pitchFamily="34" charset="0"/>
              </a:rPr>
              <a:t>RESOLUÇÃO CONSUNI Nº 03/2008</a:t>
            </a:r>
            <a:endParaRPr lang="en-US" altLang="pt-BR" sz="1200" b="1" dirty="0">
              <a:latin typeface="Calibri" panose="020F0502020204030204" pitchFamily="34" charset="0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 bwMode="auto">
          <a:xfrm>
            <a:off x="477838" y="712042"/>
            <a:ext cx="7499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2800" b="1" dirty="0">
                <a:latin typeface="+mj-lt"/>
              </a:rPr>
              <a:t>EXTENSÃO E CULTURA: </a:t>
            </a:r>
            <a:r>
              <a:rPr lang="en-US" altLang="pt-BR" sz="2800" b="1" dirty="0" err="1">
                <a:latin typeface="+mj-lt"/>
              </a:rPr>
              <a:t>importância</a:t>
            </a:r>
            <a:r>
              <a:rPr lang="en-US" altLang="pt-BR" sz="2800" b="1" dirty="0">
                <a:latin typeface="+mj-lt"/>
              </a:rPr>
              <a:t> para a </a:t>
            </a:r>
            <a:r>
              <a:rPr lang="en-US" altLang="pt-BR" sz="2800" b="1" dirty="0" err="1">
                <a:latin typeface="+mj-lt"/>
              </a:rPr>
              <a:t>comunidade</a:t>
            </a:r>
            <a:r>
              <a:rPr lang="en-US" altLang="pt-BR" sz="2800" b="1" dirty="0">
                <a:latin typeface="+mj-lt"/>
              </a:rPr>
              <a:t> </a:t>
            </a:r>
            <a:r>
              <a:rPr lang="en-US" altLang="pt-BR" sz="2800" b="1" dirty="0" err="1">
                <a:latin typeface="+mj-lt"/>
              </a:rPr>
              <a:t>universitária</a:t>
            </a:r>
            <a:r>
              <a:rPr lang="en-US" altLang="pt-BR" sz="2800" b="1" dirty="0">
                <a:latin typeface="+mj-lt"/>
              </a:rPr>
              <a:t> e a </a:t>
            </a:r>
            <a:r>
              <a:rPr lang="en-US" altLang="pt-BR" sz="2800" b="1" dirty="0" err="1">
                <a:latin typeface="+mj-lt"/>
              </a:rPr>
              <a:t>sociedade</a:t>
            </a:r>
            <a:endParaRPr lang="pt-BR" altLang="pt-BR" sz="2800" b="1" dirty="0">
              <a:latin typeface="+mj-lt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477838" y="1628800"/>
            <a:ext cx="73448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/>
          <p:cNvSpPr/>
          <p:nvPr/>
        </p:nvSpPr>
        <p:spPr>
          <a:xfrm>
            <a:off x="503706" y="1988840"/>
            <a:ext cx="4814192" cy="28803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lipse 2"/>
          <p:cNvSpPr/>
          <p:nvPr/>
        </p:nvSpPr>
        <p:spPr>
          <a:xfrm>
            <a:off x="6228184" y="2996952"/>
            <a:ext cx="2016224" cy="7563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505083" y="3190446"/>
            <a:ext cx="163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UNIVERSIDADE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666928" y="2996952"/>
            <a:ext cx="312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SOCIEDADE</a:t>
            </a:r>
          </a:p>
        </p:txBody>
      </p:sp>
      <p:sp>
        <p:nvSpPr>
          <p:cNvPr id="7" name="Seta em curva para cima 6"/>
          <p:cNvSpPr/>
          <p:nvPr/>
        </p:nvSpPr>
        <p:spPr>
          <a:xfrm rot="20900515">
            <a:off x="4743078" y="4210854"/>
            <a:ext cx="2808312" cy="576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em curva para cima 13"/>
          <p:cNvSpPr/>
          <p:nvPr/>
        </p:nvSpPr>
        <p:spPr>
          <a:xfrm rot="10800000">
            <a:off x="4571998" y="1844824"/>
            <a:ext cx="2880319" cy="648072"/>
          </a:xfrm>
          <a:prstGeom prst="curvedUpArrow">
            <a:avLst>
              <a:gd name="adj1" fmla="val 25000"/>
              <a:gd name="adj2" fmla="val 50000"/>
              <a:gd name="adj3" fmla="val 334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</TotalTime>
  <Words>1928</Words>
  <Application>Microsoft Office PowerPoint</Application>
  <PresentationFormat>Apresentação na tela (4:3)</PresentationFormat>
  <Paragraphs>244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Gisele</dc:creator>
  <cp:lastModifiedBy>Gisele</cp:lastModifiedBy>
  <cp:revision>106</cp:revision>
  <dcterms:created xsi:type="dcterms:W3CDTF">2018-02-16T20:09:42Z</dcterms:created>
  <dcterms:modified xsi:type="dcterms:W3CDTF">2018-05-15T18:29:11Z</dcterms:modified>
</cp:coreProperties>
</file>